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415" r:id="rId2"/>
    <p:sldId id="416"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399" r:id="rId21"/>
    <p:sldId id="400" r:id="rId22"/>
    <p:sldId id="401" r:id="rId23"/>
    <p:sldId id="411" r:id="rId24"/>
    <p:sldId id="412" r:id="rId25"/>
    <p:sldId id="410" r:id="rId26"/>
    <p:sldId id="409" r:id="rId27"/>
    <p:sldId id="402" r:id="rId28"/>
    <p:sldId id="403" r:id="rId29"/>
    <p:sldId id="404" r:id="rId30"/>
    <p:sldId id="405" r:id="rId31"/>
    <p:sldId id="406" r:id="rId32"/>
    <p:sldId id="407" r:id="rId33"/>
    <p:sldId id="408" r:id="rId34"/>
    <p:sldId id="414" r:id="rId35"/>
    <p:sldId id="413" r:id="rId36"/>
    <p:sldId id="434"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784BC"/>
    <a:srgbClr val="77A1BC"/>
    <a:srgbClr val="8196BC"/>
    <a:srgbClr val="44697D"/>
    <a:srgbClr val="69BE28"/>
    <a:srgbClr val="E17000"/>
    <a:srgbClr val="1E1E1E"/>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7" d="100"/>
          <a:sy n="97" d="100"/>
        </p:scale>
        <p:origin x="-12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RunTime (sec)</c:v>
                </c:pt>
              </c:strCache>
            </c:strRef>
          </c:tx>
          <c:invertIfNegative val="0"/>
          <c:cat>
            <c:strRef>
              <c:f>Sheet1!$A$2:$A$5</c:f>
              <c:strCache>
                <c:ptCount val="4"/>
                <c:pt idx="0">
                  <c:v>PigStorage</c:v>
                </c:pt>
                <c:pt idx="1">
                  <c:v>LzoPigStorage </c:v>
                </c:pt>
                <c:pt idx="2">
                  <c:v>PigStorage W Type</c:v>
                </c:pt>
                <c:pt idx="3">
                  <c:v>AvroStorage (has types)</c:v>
                </c:pt>
              </c:strCache>
            </c:strRef>
          </c:cat>
          <c:val>
            <c:numRef>
              <c:f>Sheet1!$B$2:$B$5</c:f>
              <c:numCache>
                <c:formatCode>General</c:formatCode>
                <c:ptCount val="4"/>
                <c:pt idx="0">
                  <c:v>69.0</c:v>
                </c:pt>
                <c:pt idx="1">
                  <c:v>72.0</c:v>
                </c:pt>
                <c:pt idx="2">
                  <c:v>130.0</c:v>
                </c:pt>
                <c:pt idx="3">
                  <c:v>93.0</c:v>
                </c:pt>
              </c:numCache>
            </c:numRef>
          </c:val>
        </c:ser>
        <c:dLbls>
          <c:showLegendKey val="0"/>
          <c:showVal val="0"/>
          <c:showCatName val="0"/>
          <c:showSerName val="0"/>
          <c:showPercent val="0"/>
          <c:showBubbleSize val="0"/>
        </c:dLbls>
        <c:gapWidth val="150"/>
        <c:axId val="555463160"/>
        <c:axId val="758084008"/>
      </c:barChart>
      <c:catAx>
        <c:axId val="555463160"/>
        <c:scaling>
          <c:orientation val="minMax"/>
        </c:scaling>
        <c:delete val="0"/>
        <c:axPos val="b"/>
        <c:majorTickMark val="out"/>
        <c:minorTickMark val="none"/>
        <c:tickLblPos val="nextTo"/>
        <c:crossAx val="758084008"/>
        <c:crosses val="autoZero"/>
        <c:auto val="1"/>
        <c:lblAlgn val="ctr"/>
        <c:lblOffset val="100"/>
        <c:noMultiLvlLbl val="0"/>
      </c:catAx>
      <c:valAx>
        <c:axId val="758084008"/>
        <c:scaling>
          <c:orientation val="minMax"/>
        </c:scaling>
        <c:delete val="0"/>
        <c:axPos val="l"/>
        <c:majorGridlines/>
        <c:numFmt formatCode="General" sourceLinked="1"/>
        <c:majorTickMark val="out"/>
        <c:minorTickMark val="none"/>
        <c:tickLblPos val="nextTo"/>
        <c:crossAx val="555463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Plain Text</c:v>
                </c:pt>
              </c:strCache>
            </c:strRef>
          </c:tx>
          <c:invertIfNegative val="0"/>
          <c:cat>
            <c:strRef>
              <c:f>Sheet1!$A$2:$A$3</c:f>
              <c:strCache>
                <c:ptCount val="2"/>
                <c:pt idx="0">
                  <c:v>Project 1 (sec) </c:v>
                </c:pt>
                <c:pt idx="1">
                  <c:v>Project all (sec)</c:v>
                </c:pt>
              </c:strCache>
            </c:strRef>
          </c:cat>
          <c:val>
            <c:numRef>
              <c:f>Sheet1!$B$2:$B$3</c:f>
              <c:numCache>
                <c:formatCode>General</c:formatCode>
                <c:ptCount val="2"/>
                <c:pt idx="0">
                  <c:v>59.0</c:v>
                </c:pt>
                <c:pt idx="1">
                  <c:v>116.0</c:v>
                </c:pt>
              </c:numCache>
            </c:numRef>
          </c:val>
        </c:ser>
        <c:ser>
          <c:idx val="1"/>
          <c:order val="1"/>
          <c:tx>
            <c:strRef>
              <c:f>Sheet1!$C$1</c:f>
              <c:strCache>
                <c:ptCount val="1"/>
                <c:pt idx="0">
                  <c:v>RCFile</c:v>
                </c:pt>
              </c:strCache>
            </c:strRef>
          </c:tx>
          <c:spPr>
            <a:solidFill>
              <a:schemeClr val="accent5"/>
            </a:solidFill>
          </c:spPr>
          <c:invertIfNegative val="0"/>
          <c:cat>
            <c:strRef>
              <c:f>Sheet1!$A$2:$A$3</c:f>
              <c:strCache>
                <c:ptCount val="2"/>
                <c:pt idx="0">
                  <c:v>Project 1 (sec) </c:v>
                </c:pt>
                <c:pt idx="1">
                  <c:v>Project all (sec)</c:v>
                </c:pt>
              </c:strCache>
            </c:strRef>
          </c:cat>
          <c:val>
            <c:numRef>
              <c:f>Sheet1!$C$2:$C$3</c:f>
              <c:numCache>
                <c:formatCode>General</c:formatCode>
                <c:ptCount val="2"/>
                <c:pt idx="0">
                  <c:v>38.0</c:v>
                </c:pt>
                <c:pt idx="1">
                  <c:v>90.0</c:v>
                </c:pt>
              </c:numCache>
            </c:numRef>
          </c:val>
        </c:ser>
        <c:dLbls>
          <c:showLegendKey val="0"/>
          <c:showVal val="0"/>
          <c:showCatName val="0"/>
          <c:showSerName val="0"/>
          <c:showPercent val="0"/>
          <c:showBubbleSize val="0"/>
        </c:dLbls>
        <c:gapWidth val="150"/>
        <c:axId val="559661624"/>
        <c:axId val="559623800"/>
      </c:barChart>
      <c:catAx>
        <c:axId val="559661624"/>
        <c:scaling>
          <c:orientation val="minMax"/>
        </c:scaling>
        <c:delete val="0"/>
        <c:axPos val="b"/>
        <c:majorTickMark val="out"/>
        <c:minorTickMark val="none"/>
        <c:tickLblPos val="nextTo"/>
        <c:crossAx val="559623800"/>
        <c:crosses val="autoZero"/>
        <c:auto val="1"/>
        <c:lblAlgn val="ctr"/>
        <c:lblOffset val="100"/>
        <c:noMultiLvlLbl val="0"/>
      </c:catAx>
      <c:valAx>
        <c:axId val="559623800"/>
        <c:scaling>
          <c:orientation val="minMax"/>
        </c:scaling>
        <c:delete val="0"/>
        <c:axPos val="l"/>
        <c:majorGridlines/>
        <c:numFmt formatCode="General" sourceLinked="1"/>
        <c:majorTickMark val="out"/>
        <c:minorTickMark val="none"/>
        <c:tickLblPos val="nextTo"/>
        <c:crossAx val="5596616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Runtime</c:v>
                </c:pt>
              </c:strCache>
            </c:strRef>
          </c:tx>
          <c:invertIfNegative val="0"/>
          <c:cat>
            <c:numRef>
              <c:f>Sheet1!$A$2:$A$7</c:f>
              <c:numCache>
                <c:formatCode>General</c:formatCode>
                <c:ptCount val="6"/>
                <c:pt idx="0">
                  <c:v>4.0</c:v>
                </c:pt>
                <c:pt idx="1">
                  <c:v>6.0</c:v>
                </c:pt>
                <c:pt idx="2">
                  <c:v>8.0</c:v>
                </c:pt>
                <c:pt idx="3">
                  <c:v>24.0</c:v>
                </c:pt>
                <c:pt idx="4">
                  <c:v>48.0</c:v>
                </c:pt>
                <c:pt idx="5">
                  <c:v>256.0</c:v>
                </c:pt>
              </c:numCache>
            </c:numRef>
          </c:cat>
          <c:val>
            <c:numRef>
              <c:f>Sheet1!$B$2:$B$7</c:f>
              <c:numCache>
                <c:formatCode>[h]:mm:ss;@</c:formatCode>
                <c:ptCount val="6"/>
                <c:pt idx="0">
                  <c:v>0.0135300925925926</c:v>
                </c:pt>
                <c:pt idx="1">
                  <c:v>0.0117939814814815</c:v>
                </c:pt>
                <c:pt idx="2">
                  <c:v>0.0136805555555556</c:v>
                </c:pt>
                <c:pt idx="3">
                  <c:v>0.0121990740740741</c:v>
                </c:pt>
                <c:pt idx="4">
                  <c:v>0.0124652777777778</c:v>
                </c:pt>
                <c:pt idx="5">
                  <c:v>0.0167361111111111</c:v>
                </c:pt>
              </c:numCache>
            </c:numRef>
          </c:val>
        </c:ser>
        <c:dLbls>
          <c:showLegendKey val="0"/>
          <c:showVal val="0"/>
          <c:showCatName val="0"/>
          <c:showSerName val="0"/>
          <c:showPercent val="0"/>
          <c:showBubbleSize val="0"/>
        </c:dLbls>
        <c:gapWidth val="150"/>
        <c:axId val="589397752"/>
        <c:axId val="749151224"/>
      </c:barChart>
      <c:catAx>
        <c:axId val="589397752"/>
        <c:scaling>
          <c:orientation val="minMax"/>
        </c:scaling>
        <c:delete val="0"/>
        <c:axPos val="b"/>
        <c:numFmt formatCode="General" sourceLinked="1"/>
        <c:majorTickMark val="out"/>
        <c:minorTickMark val="none"/>
        <c:tickLblPos val="nextTo"/>
        <c:crossAx val="749151224"/>
        <c:crosses val="autoZero"/>
        <c:auto val="1"/>
        <c:lblAlgn val="ctr"/>
        <c:lblOffset val="100"/>
        <c:noMultiLvlLbl val="0"/>
      </c:catAx>
      <c:valAx>
        <c:axId val="749151224"/>
        <c:scaling>
          <c:orientation val="minMax"/>
          <c:min val="0.01"/>
        </c:scaling>
        <c:delete val="0"/>
        <c:axPos val="l"/>
        <c:majorGridlines/>
        <c:numFmt formatCode="[h]:mm:ss;@" sourceLinked="1"/>
        <c:majorTickMark val="out"/>
        <c:minorTickMark val="none"/>
        <c:tickLblPos val="nextTo"/>
        <c:crossAx val="5893977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Sort1</c:v>
                </c:pt>
              </c:strCache>
            </c:strRef>
          </c:tx>
          <c:invertIfNegative val="0"/>
          <c:cat>
            <c:strRef>
              <c:f>Sheet1!$A$2:$A$3</c:f>
              <c:strCache>
                <c:ptCount val="2"/>
                <c:pt idx="0">
                  <c:v>sort+sort+join+join</c:v>
                </c:pt>
                <c:pt idx="1">
                  <c:v>join + join</c:v>
                </c:pt>
              </c:strCache>
            </c:strRef>
          </c:cat>
          <c:val>
            <c:numRef>
              <c:f>Sheet1!$B$2:$B$3</c:f>
              <c:numCache>
                <c:formatCode>0</c:formatCode>
                <c:ptCount val="2"/>
                <c:pt idx="0">
                  <c:v>17.0</c:v>
                </c:pt>
                <c:pt idx="1">
                  <c:v>0.0</c:v>
                </c:pt>
              </c:numCache>
            </c:numRef>
          </c:val>
        </c:ser>
        <c:ser>
          <c:idx val="1"/>
          <c:order val="1"/>
          <c:tx>
            <c:strRef>
              <c:f>Sheet1!$C$1</c:f>
              <c:strCache>
                <c:ptCount val="1"/>
                <c:pt idx="0">
                  <c:v>Sort2</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cat>
            <c:strRef>
              <c:f>Sheet1!$A$2:$A$3</c:f>
              <c:strCache>
                <c:ptCount val="2"/>
                <c:pt idx="0">
                  <c:v>sort+sort+join+join</c:v>
                </c:pt>
                <c:pt idx="1">
                  <c:v>join + join</c:v>
                </c:pt>
              </c:strCache>
            </c:strRef>
          </c:cat>
          <c:val>
            <c:numRef>
              <c:f>Sheet1!$C$2:$C$3</c:f>
              <c:numCache>
                <c:formatCode>0</c:formatCode>
                <c:ptCount val="2"/>
                <c:pt idx="0">
                  <c:v>17.0</c:v>
                </c:pt>
                <c:pt idx="1">
                  <c:v>0.0</c:v>
                </c:pt>
              </c:numCache>
            </c:numRef>
          </c:val>
        </c:ser>
        <c:ser>
          <c:idx val="2"/>
          <c:order val="2"/>
          <c:tx>
            <c:strRef>
              <c:f>Sheet1!$D$1</c:f>
              <c:strCache>
                <c:ptCount val="1"/>
                <c:pt idx="0">
                  <c:v>Join 1</c:v>
                </c:pt>
              </c:strCache>
            </c:strRef>
          </c:tx>
          <c:invertIfNegative val="0"/>
          <c:cat>
            <c:strRef>
              <c:f>Sheet1!$A$2:$A$3</c:f>
              <c:strCache>
                <c:ptCount val="2"/>
                <c:pt idx="0">
                  <c:v>sort+sort+join+join</c:v>
                </c:pt>
                <c:pt idx="1">
                  <c:v>join + join</c:v>
                </c:pt>
              </c:strCache>
            </c:strRef>
          </c:cat>
          <c:val>
            <c:numRef>
              <c:f>Sheet1!$D$2:$D$3</c:f>
              <c:numCache>
                <c:formatCode>0</c:formatCode>
                <c:ptCount val="2"/>
                <c:pt idx="0">
                  <c:v>19.0</c:v>
                </c:pt>
                <c:pt idx="1">
                  <c:v>39.0</c:v>
                </c:pt>
              </c:numCache>
            </c:numRef>
          </c:val>
        </c:ser>
        <c:ser>
          <c:idx val="3"/>
          <c:order val="3"/>
          <c:tx>
            <c:strRef>
              <c:f>Sheet1!$E$1</c:f>
              <c:strCache>
                <c:ptCount val="1"/>
                <c:pt idx="0">
                  <c:v>Join 2</c:v>
                </c:pt>
              </c:strCache>
            </c:strRef>
          </c:tx>
          <c:invertIfNegative val="0"/>
          <c:cat>
            <c:strRef>
              <c:f>Sheet1!$A$2:$A$3</c:f>
              <c:strCache>
                <c:ptCount val="2"/>
                <c:pt idx="0">
                  <c:v>sort+sort+join+join</c:v>
                </c:pt>
                <c:pt idx="1">
                  <c:v>join + join</c:v>
                </c:pt>
              </c:strCache>
            </c:strRef>
          </c:cat>
          <c:val>
            <c:numRef>
              <c:f>Sheet1!$E$2:$E$3</c:f>
              <c:numCache>
                <c:formatCode>0</c:formatCode>
                <c:ptCount val="2"/>
                <c:pt idx="0">
                  <c:v>19.0</c:v>
                </c:pt>
                <c:pt idx="1">
                  <c:v>39.0</c:v>
                </c:pt>
              </c:numCache>
            </c:numRef>
          </c:val>
        </c:ser>
        <c:dLbls>
          <c:showLegendKey val="0"/>
          <c:showVal val="0"/>
          <c:showCatName val="0"/>
          <c:showSerName val="0"/>
          <c:showPercent val="0"/>
          <c:showBubbleSize val="0"/>
        </c:dLbls>
        <c:gapWidth val="150"/>
        <c:overlap val="100"/>
        <c:axId val="757093960"/>
        <c:axId val="555386072"/>
      </c:barChart>
      <c:catAx>
        <c:axId val="757093960"/>
        <c:scaling>
          <c:orientation val="minMax"/>
        </c:scaling>
        <c:delete val="0"/>
        <c:axPos val="b"/>
        <c:majorTickMark val="out"/>
        <c:minorTickMark val="none"/>
        <c:tickLblPos val="nextTo"/>
        <c:crossAx val="555386072"/>
        <c:crosses val="autoZero"/>
        <c:auto val="1"/>
        <c:lblAlgn val="ctr"/>
        <c:lblOffset val="100"/>
        <c:noMultiLvlLbl val="0"/>
      </c:catAx>
      <c:valAx>
        <c:axId val="555386072"/>
        <c:scaling>
          <c:orientation val="minMax"/>
        </c:scaling>
        <c:delete val="0"/>
        <c:axPos val="l"/>
        <c:majorGridlines/>
        <c:numFmt formatCode="0" sourceLinked="1"/>
        <c:majorTickMark val="out"/>
        <c:minorTickMark val="none"/>
        <c:tickLblPos val="nextTo"/>
        <c:crossAx val="757093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DD81165-85A7-0E44-B016-EA4C0EAD8F21}" type="datetime1">
              <a:rPr lang="en-US"/>
              <a:pPr>
                <a:defRPr/>
              </a:pPr>
              <a:t>10/25/12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1ACFB0-C086-1C46-9148-0A44A70DB4ED}" type="slidenum">
              <a:rPr lang="en-US"/>
              <a:pPr>
                <a:defRPr/>
              </a:pPr>
              <a:t>‹#›</a:t>
            </a:fld>
            <a:endParaRPr lang="en-US" dirty="0"/>
          </a:p>
        </p:txBody>
      </p:sp>
    </p:spTree>
    <p:extLst>
      <p:ext uri="{BB962C8B-B14F-4D97-AF65-F5344CB8AC3E}">
        <p14:creationId xmlns:p14="http://schemas.microsoft.com/office/powerpoint/2010/main" val="376982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E9A6F32-65BE-CC43-819C-4DE6A222013B}" type="datetime1">
              <a:rPr lang="en-US"/>
              <a:pPr>
                <a:defRPr/>
              </a:pPr>
              <a:t>10/25/12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1374085-3E80-6E4B-8D15-AE111E3F12C2}" type="slidenum">
              <a:rPr lang="en-US"/>
              <a:pPr>
                <a:defRPr/>
              </a:pPr>
              <a:t>‹#›</a:t>
            </a:fld>
            <a:endParaRPr lang="en-US" dirty="0"/>
          </a:p>
        </p:txBody>
      </p:sp>
    </p:spTree>
    <p:extLst>
      <p:ext uri="{BB962C8B-B14F-4D97-AF65-F5344CB8AC3E}">
        <p14:creationId xmlns:p14="http://schemas.microsoft.com/office/powerpoint/2010/main" val="336780748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a:t>
            </a:fld>
            <a:endParaRPr lang="en-US" dirty="0"/>
          </a:p>
        </p:txBody>
      </p:sp>
    </p:spTree>
    <p:extLst>
      <p:ext uri="{BB962C8B-B14F-4D97-AF65-F5344CB8AC3E}">
        <p14:creationId xmlns:p14="http://schemas.microsoft.com/office/powerpoint/2010/main" val="406799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numbers you see in practice can be different from what you expect from theory. So I</a:t>
            </a:r>
            <a:r>
              <a:rPr lang="en-US" dirty="0" smtClean="0"/>
              <a:t> ran some experiments</a:t>
            </a:r>
            <a:r>
              <a:rPr lang="en-US" baseline="0" dirty="0" smtClean="0"/>
              <a:t> to see how pig performs with different input options.  I used famous/infamous </a:t>
            </a:r>
            <a:r>
              <a:rPr lang="en-US" baseline="0" dirty="0" err="1" smtClean="0"/>
              <a:t>aol</a:t>
            </a:r>
            <a:r>
              <a:rPr lang="en-US" baseline="0" dirty="0" smtClean="0"/>
              <a:t> search data released back in 2006.  I wanted a query that does not do much, so I added a filter that looks my name in the data. I was quite sure </a:t>
            </a:r>
            <a:r>
              <a:rPr lang="en-US" baseline="0" dirty="0" err="1" smtClean="0"/>
              <a:t>aol</a:t>
            </a:r>
            <a:r>
              <a:rPr lang="en-US" baseline="0" dirty="0" smtClean="0"/>
              <a:t> users are not likely to be searching for me! But  apparently, there is one row out of 36 million that matched my name, but that wasn’t actually me!</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21</a:t>
            </a:fld>
            <a:endParaRPr lang="en-US" dirty="0"/>
          </a:p>
        </p:txBody>
      </p:sp>
    </p:spTree>
    <p:extLst>
      <p:ext uri="{BB962C8B-B14F-4D97-AF65-F5344CB8AC3E}">
        <p14:creationId xmlns:p14="http://schemas.microsoft.com/office/powerpoint/2010/main" val="20239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tried different ways</a:t>
            </a:r>
            <a:r>
              <a:rPr lang="en-US" baseline="0" dirty="0" smtClean="0"/>
              <a:t> of storing input, the default </a:t>
            </a:r>
            <a:r>
              <a:rPr lang="en-US" baseline="0" dirty="0" err="1" smtClean="0"/>
              <a:t>PigStorage</a:t>
            </a:r>
            <a:r>
              <a:rPr lang="en-US" baseline="0" dirty="0" smtClean="0"/>
              <a:t>() which uses a human readable text format. I measured the total time it took for all the map tasks, which was a total of 69 seconds for 36 M recs, that is around ½ M per core/sec. Then I tried compressed form of </a:t>
            </a:r>
            <a:r>
              <a:rPr lang="en-US" baseline="0" dirty="0" err="1" smtClean="0"/>
              <a:t>PigStorage</a:t>
            </a:r>
            <a:r>
              <a:rPr lang="en-US" baseline="0" dirty="0" smtClean="0"/>
              <a:t>, which uses LZO for compression – the data size size is reduced to a third. LZO compression is a lightweight compression, so it does not add too much of </a:t>
            </a:r>
            <a:r>
              <a:rPr lang="en-US" baseline="0" dirty="0" err="1" smtClean="0"/>
              <a:t>cpu</a:t>
            </a:r>
            <a:r>
              <a:rPr lang="en-US" baseline="0" dirty="0" smtClean="0"/>
              <a:t> overhead. The reduced input file size will save on IO, but in this case, the data copy is available locally and since size is small it is likely to be in OS cache. Compression will add more value when that is not the case. In first two cases, I ran the query without specifying the data type for each column, so they did not get </a:t>
            </a:r>
            <a:r>
              <a:rPr lang="en-US" baseline="0" dirty="0" err="1" smtClean="0"/>
              <a:t>deserialized</a:t>
            </a:r>
            <a:r>
              <a:rPr lang="en-US" baseline="0" dirty="0" smtClean="0"/>
              <a:t> to corresponding java types. When I specify the </a:t>
            </a:r>
            <a:r>
              <a:rPr lang="en-US" baseline="0" dirty="0" err="1" smtClean="0"/>
              <a:t>datatype</a:t>
            </a:r>
            <a:r>
              <a:rPr lang="en-US" baseline="0" dirty="0" smtClean="0"/>
              <a:t>, </a:t>
            </a:r>
            <a:r>
              <a:rPr lang="en-US" baseline="0" dirty="0" err="1" smtClean="0"/>
              <a:t>PigStorage</a:t>
            </a:r>
            <a:r>
              <a:rPr lang="en-US" baseline="0" dirty="0" smtClean="0"/>
              <a:t> takes lot longer. I tried </a:t>
            </a:r>
            <a:r>
              <a:rPr lang="en-US" baseline="0" dirty="0" err="1" smtClean="0"/>
              <a:t>AvroStorage</a:t>
            </a:r>
            <a:r>
              <a:rPr lang="en-US" baseline="0" dirty="0" smtClean="0"/>
              <a:t> load function with types, and it performs significantly better than </a:t>
            </a:r>
            <a:r>
              <a:rPr lang="en-US" baseline="0" dirty="0" err="1" smtClean="0"/>
              <a:t>PigStorage</a:t>
            </a:r>
            <a:r>
              <a:rPr lang="en-US" baseline="0" dirty="0" smtClean="0"/>
              <a:t> with types. </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22</a:t>
            </a:fld>
            <a:endParaRPr lang="en-US" dirty="0"/>
          </a:p>
        </p:txBody>
      </p:sp>
    </p:spTree>
    <p:extLst>
      <p:ext uri="{BB962C8B-B14F-4D97-AF65-F5344CB8AC3E}">
        <p14:creationId xmlns:p14="http://schemas.microsoft.com/office/powerpoint/2010/main" val="236743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dirty="0" smtClean="0"/>
              <a:t>Pig introduced</a:t>
            </a:r>
            <a:r>
              <a:rPr lang="en-US" baseline="0" dirty="0" smtClean="0"/>
              <a:t> a new aggregation algorithm in pig 0.10. The only supported algorithm earlier was one that used combiner. But the problem with combiner is that MR serializes map output to a buffer, and then </a:t>
            </a:r>
            <a:r>
              <a:rPr lang="en-US" baseline="0" dirty="0" err="1" smtClean="0"/>
              <a:t>deserializes</a:t>
            </a:r>
            <a:r>
              <a:rPr lang="en-US" baseline="0" dirty="0" smtClean="0"/>
              <a:t> it, in the process of getting sorted data out to combiner phase. The </a:t>
            </a:r>
            <a:r>
              <a:rPr lang="en-US" baseline="0" dirty="0" err="1" smtClean="0"/>
              <a:t>serlization-deserisilazation</a:t>
            </a:r>
            <a:r>
              <a:rPr lang="en-US" baseline="0" dirty="0" smtClean="0"/>
              <a:t> is expensive. So in 0.10, we use a hash based aggregation within the map itself, so that this cost can be avoided. Instead of map logic’s output going to combiner it goes to the new HBA operator, which does partial aggregation and reduces output size. In 0.10 the hash based </a:t>
            </a:r>
            <a:r>
              <a:rPr lang="en-US" baseline="0" dirty="0" err="1" smtClean="0"/>
              <a:t>agg</a:t>
            </a:r>
            <a:r>
              <a:rPr lang="en-US" baseline="0" dirty="0" smtClean="0"/>
              <a:t> is off by default. This is because, it is a new feature, and we thought of letting people try it out and give feedback. In most cases this should outperform combiner based aggregation. In theory there are few extreme cases where combiner based aggregation can be useful.</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27</a:t>
            </a:fld>
            <a:endParaRPr lang="en-US" dirty="0"/>
          </a:p>
        </p:txBody>
      </p:sp>
    </p:spTree>
    <p:extLst>
      <p:ext uri="{BB962C8B-B14F-4D97-AF65-F5344CB8AC3E}">
        <p14:creationId xmlns:p14="http://schemas.microsoft.com/office/powerpoint/2010/main" val="118913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dirty="0" smtClean="0"/>
              <a:t>As you can see in the previous diagram, HBA</a:t>
            </a:r>
            <a:r>
              <a:rPr lang="en-US" baseline="0" dirty="0" smtClean="0"/>
              <a:t>’s usefulness depends on how much it reduces the map output. If it does not reduce it by much, the </a:t>
            </a:r>
            <a:r>
              <a:rPr lang="en-US" baseline="0" dirty="0" err="1" smtClean="0"/>
              <a:t>cpu</a:t>
            </a:r>
            <a:r>
              <a:rPr lang="en-US" baseline="0" dirty="0" smtClean="0"/>
              <a:t> costs of using HBA is not worth it. So hash-based </a:t>
            </a:r>
            <a:r>
              <a:rPr lang="en-US" baseline="0" dirty="0" err="1" smtClean="0"/>
              <a:t>agg</a:t>
            </a:r>
            <a:r>
              <a:rPr lang="en-US" baseline="0" dirty="0" smtClean="0"/>
              <a:t> has an auto-off feature. The operator stops trying to do aggregation if it sees that there is not much of output size reduction that is happening. It is set to a factor of 10, </a:t>
            </a:r>
            <a:r>
              <a:rPr lang="en-US" baseline="0" dirty="0" err="1" smtClean="0"/>
              <a:t>ie</a:t>
            </a:r>
            <a:r>
              <a:rPr lang="en-US" baseline="0" dirty="0" smtClean="0"/>
              <a:t> if the data size does not get reduced to a 10</a:t>
            </a:r>
            <a:r>
              <a:rPr lang="en-US" baseline="30000" dirty="0" smtClean="0"/>
              <a:t>th</a:t>
            </a:r>
            <a:r>
              <a:rPr lang="en-US" baseline="0" dirty="0" smtClean="0"/>
              <a:t>, it disables itself. But based on some performance tests we did, values like 3 or 4 are also safe for most cases. </a:t>
            </a:r>
            <a:r>
              <a:rPr lang="en-US" dirty="0" smtClean="0"/>
              <a:t>You can also configure</a:t>
            </a:r>
            <a:r>
              <a:rPr lang="en-US" baseline="0" dirty="0" smtClean="0"/>
              <a:t> memory used by hash based </a:t>
            </a:r>
            <a:r>
              <a:rPr lang="en-US" baseline="0" dirty="0" err="1" smtClean="0"/>
              <a:t>agg</a:t>
            </a:r>
            <a:r>
              <a:rPr lang="en-US" baseline="0" dirty="0" smtClean="0"/>
              <a:t> using  </a:t>
            </a:r>
            <a:r>
              <a:rPr lang="en-US" sz="3200" dirty="0" err="1" smtClean="0"/>
              <a:t>pig.cachedbag.memusage</a:t>
            </a:r>
            <a:r>
              <a:rPr lang="en-US" sz="3200" dirty="0" smtClean="0"/>
              <a:t>. It</a:t>
            </a:r>
            <a:r>
              <a:rPr lang="en-US" sz="3200" baseline="0" dirty="0" smtClean="0"/>
              <a:t> is percentage of memory to be used for retaining bags of data in memory, higher value keeps more records in memory and can help reduce output size, but if value is too high, you run into risk of running out of memory. But for most cases, the default of 20% is likely to work. That is not one of the first things to look at to improve performance.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28</a:t>
            </a:fld>
            <a:endParaRPr lang="en-US" dirty="0"/>
          </a:p>
        </p:txBody>
      </p:sp>
    </p:spTree>
    <p:extLst>
      <p:ext uri="{BB962C8B-B14F-4D97-AF65-F5344CB8AC3E}">
        <p14:creationId xmlns:p14="http://schemas.microsoft.com/office/powerpoint/2010/main" val="149230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29</a:t>
            </a:fld>
            <a:endParaRPr lang="en-US" dirty="0"/>
          </a:p>
        </p:txBody>
      </p:sp>
    </p:spTree>
    <p:extLst>
      <p:ext uri="{BB962C8B-B14F-4D97-AF65-F5344CB8AC3E}">
        <p14:creationId xmlns:p14="http://schemas.microsoft.com/office/powerpoint/2010/main" val="239402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a:t>
            </a:r>
            <a:r>
              <a:rPr lang="en-US" baseline="0" dirty="0" smtClean="0"/>
              <a:t> </a:t>
            </a:r>
            <a:r>
              <a:rPr lang="en-US" baseline="0" dirty="0" err="1" smtClean="0"/>
              <a:t>mapreduce</a:t>
            </a:r>
            <a:r>
              <a:rPr lang="en-US" baseline="0" dirty="0" smtClean="0"/>
              <a:t> parameters you can tweak are also applicable to pig. You would want to look at the map task spill counts, to see if spill is happening more than once. If that is the case, then you want to see if you can allocate a larger sort buffer by increasing the value of </a:t>
            </a:r>
            <a:r>
              <a:rPr lang="en-US" baseline="0" dirty="0" err="1" smtClean="0"/>
              <a:t>io.sort.mb</a:t>
            </a:r>
            <a:r>
              <a:rPr lang="en-US" baseline="0" dirty="0" smtClean="0"/>
              <a:t> configuration parameter. There are also other parameters the decide how the regions within buffer are allocated, you can look at those to optimize it further. There are also reduce side shuffle parameters that you can look at, it can also help in reducing IO. You can specify the MR properties on pig </a:t>
            </a:r>
            <a:r>
              <a:rPr lang="en-US" baseline="0" dirty="0" err="1" smtClean="0"/>
              <a:t>commandline</a:t>
            </a:r>
            <a:r>
              <a:rPr lang="en-US" baseline="0" dirty="0" smtClean="0"/>
              <a:t> or set it in the properties file. </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30</a:t>
            </a:fld>
            <a:endParaRPr lang="en-US" dirty="0"/>
          </a:p>
        </p:txBody>
      </p:sp>
    </p:spTree>
    <p:extLst>
      <p:ext uri="{BB962C8B-B14F-4D97-AF65-F5344CB8AC3E}">
        <p14:creationId xmlns:p14="http://schemas.microsoft.com/office/powerpoint/2010/main" val="126376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open </a:t>
            </a:r>
            <a:r>
              <a:rPr lang="en-US" dirty="0" err="1" smtClean="0"/>
              <a:t>jira</a:t>
            </a:r>
            <a:r>
              <a:rPr lang="en-US" dirty="0" smtClean="0"/>
              <a:t> for optimized group on</a:t>
            </a:r>
            <a:r>
              <a:rPr lang="en-US" baseline="0" dirty="0" smtClean="0"/>
              <a:t> sorted data.</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32</a:t>
            </a:fld>
            <a:endParaRPr lang="en-US" dirty="0"/>
          </a:p>
        </p:txBody>
      </p:sp>
    </p:spTree>
    <p:extLst>
      <p:ext uri="{BB962C8B-B14F-4D97-AF65-F5344CB8AC3E}">
        <p14:creationId xmlns:p14="http://schemas.microsoft.com/office/powerpoint/2010/main" val="93501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a:t>
            </a:r>
            <a:r>
              <a:rPr lang="en-US" smtClean="0"/>
              <a:t>using google </a:t>
            </a:r>
            <a:r>
              <a:rPr lang="en-US" dirty="0" smtClean="0"/>
              <a:t>1 gram data. Doing</a:t>
            </a:r>
            <a:r>
              <a:rPr lang="en-US" baseline="0" dirty="0" smtClean="0"/>
              <a:t> a join of data against itself on </a:t>
            </a:r>
            <a:r>
              <a:rPr lang="en-US" baseline="0" dirty="0" err="1" smtClean="0"/>
              <a:t>word+year</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33</a:t>
            </a:fld>
            <a:endParaRPr lang="en-US" dirty="0"/>
          </a:p>
        </p:txBody>
      </p:sp>
    </p:spTree>
    <p:extLst>
      <p:ext uri="{BB962C8B-B14F-4D97-AF65-F5344CB8AC3E}">
        <p14:creationId xmlns:p14="http://schemas.microsoft.com/office/powerpoint/2010/main" val="3589302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36</a:t>
            </a:fld>
            <a:endParaRPr lang="en-US" dirty="0"/>
          </a:p>
        </p:txBody>
      </p:sp>
    </p:spTree>
    <p:extLst>
      <p:ext uri="{BB962C8B-B14F-4D97-AF65-F5344CB8AC3E}">
        <p14:creationId xmlns:p14="http://schemas.microsoft.com/office/powerpoint/2010/main" val="406799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a:t>
            </a:fld>
            <a:endParaRPr lang="en-US" dirty="0"/>
          </a:p>
        </p:txBody>
      </p:sp>
    </p:spTree>
    <p:extLst>
      <p:ext uri="{BB962C8B-B14F-4D97-AF65-F5344CB8AC3E}">
        <p14:creationId xmlns:p14="http://schemas.microsoft.com/office/powerpoint/2010/main" val="83845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3</a:t>
            </a:fld>
            <a:endParaRPr lang="en-US" dirty="0"/>
          </a:p>
        </p:txBody>
      </p:sp>
    </p:spTree>
    <p:extLst>
      <p:ext uri="{BB962C8B-B14F-4D97-AF65-F5344CB8AC3E}">
        <p14:creationId xmlns:p14="http://schemas.microsoft.com/office/powerpoint/2010/main" val="417766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4</a:t>
            </a:fld>
            <a:endParaRPr lang="en-US" dirty="0"/>
          </a:p>
        </p:txBody>
      </p:sp>
    </p:spTree>
    <p:extLst>
      <p:ext uri="{BB962C8B-B14F-4D97-AF65-F5344CB8AC3E}">
        <p14:creationId xmlns:p14="http://schemas.microsoft.com/office/powerpoint/2010/main" val="139040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6</a:t>
            </a:fld>
            <a:endParaRPr lang="en-US" dirty="0"/>
          </a:p>
        </p:txBody>
      </p:sp>
    </p:spTree>
    <p:extLst>
      <p:ext uri="{BB962C8B-B14F-4D97-AF65-F5344CB8AC3E}">
        <p14:creationId xmlns:p14="http://schemas.microsoft.com/office/powerpoint/2010/main" val="357273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Pig’s optimizer applies</a:t>
            </a:r>
            <a:r>
              <a:rPr lang="en-US" baseline="0" dirty="0" smtClean="0"/>
              <a:t> these for you in most cases, but the user can often apply these rules more aggressively. </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7</a:t>
            </a:fld>
            <a:endParaRPr lang="en-US" dirty="0"/>
          </a:p>
        </p:txBody>
      </p:sp>
    </p:spTree>
    <p:extLst>
      <p:ext uri="{BB962C8B-B14F-4D97-AF65-F5344CB8AC3E}">
        <p14:creationId xmlns:p14="http://schemas.microsoft.com/office/powerpoint/2010/main" val="415591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13</a:t>
            </a:fld>
            <a:endParaRPr lang="en-US" dirty="0"/>
          </a:p>
        </p:txBody>
      </p:sp>
    </p:spTree>
    <p:extLst>
      <p:ext uri="{BB962C8B-B14F-4D97-AF65-F5344CB8AC3E}">
        <p14:creationId xmlns:p14="http://schemas.microsoft.com/office/powerpoint/2010/main" val="52677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t>
            </a:r>
            <a:r>
              <a:rPr lang="en-US" dirty="0" err="1" smtClean="0"/>
              <a:t>gzip</a:t>
            </a:r>
            <a:r>
              <a:rPr lang="en-US" dirty="0" smtClean="0"/>
              <a:t> we saw a better compression (96-99%) but at a cost of 4% slowdown.  The compression of map output is enabled by default, and is done using snappy which is part</a:t>
            </a:r>
            <a:r>
              <a:rPr lang="en-US" baseline="0" dirty="0" smtClean="0"/>
              <a:t> of </a:t>
            </a:r>
            <a:r>
              <a:rPr lang="en-US" baseline="0" dirty="0" err="1" smtClean="0"/>
              <a:t>hadoop</a:t>
            </a:r>
            <a:r>
              <a:rPr lang="en-US" baseline="0" dirty="0" smtClean="0"/>
              <a:t>. But the output of MR job currently does not support snappy, and the light weight compression algorithm of </a:t>
            </a:r>
            <a:r>
              <a:rPr lang="en-US" baseline="0" dirty="0" err="1" smtClean="0"/>
              <a:t>lzo</a:t>
            </a:r>
            <a:r>
              <a:rPr lang="en-US" baseline="0" dirty="0" smtClean="0"/>
              <a:t> does not ship with apache </a:t>
            </a:r>
            <a:r>
              <a:rPr lang="en-US" baseline="0" dirty="0" err="1" smtClean="0"/>
              <a:t>hadoop</a:t>
            </a:r>
            <a:r>
              <a:rPr lang="en-US" baseline="0" dirty="0" smtClean="0"/>
              <a:t> as it its license is GPL.</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14</a:t>
            </a:fld>
            <a:endParaRPr lang="en-US" dirty="0"/>
          </a:p>
        </p:txBody>
      </p:sp>
    </p:spTree>
    <p:extLst>
      <p:ext uri="{BB962C8B-B14F-4D97-AF65-F5344CB8AC3E}">
        <p14:creationId xmlns:p14="http://schemas.microsoft.com/office/powerpoint/2010/main" val="52677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Optimizations start before you write your pig query. The</a:t>
            </a:r>
            <a:r>
              <a:rPr lang="en-US" baseline="0" dirty="0" smtClean="0"/>
              <a:t> </a:t>
            </a:r>
            <a:r>
              <a:rPr lang="en-US" dirty="0" smtClean="0"/>
              <a:t>choice</a:t>
            </a:r>
            <a:r>
              <a:rPr lang="en-US" baseline="0" dirty="0" smtClean="0"/>
              <a:t> of how input is stored </a:t>
            </a:r>
            <a:r>
              <a:rPr lang="en-US" dirty="0" smtClean="0"/>
              <a:t>is made before you use pig,</a:t>
            </a:r>
            <a:r>
              <a:rPr lang="en-US" baseline="0" dirty="0" smtClean="0"/>
              <a:t> so pig does not get to help you there. The important criteria include serialization format and choice of compression.</a:t>
            </a:r>
            <a:endParaRPr lang="en-US" dirty="0"/>
          </a:p>
        </p:txBody>
      </p:sp>
      <p:sp>
        <p:nvSpPr>
          <p:cNvPr id="4" name="Slide Number Placeholder 3"/>
          <p:cNvSpPr>
            <a:spLocks noGrp="1"/>
          </p:cNvSpPr>
          <p:nvPr>
            <p:ph type="sldNum" sz="quarter" idx="10"/>
          </p:nvPr>
        </p:nvSpPr>
        <p:spPr/>
        <p:txBody>
          <a:bodyPr/>
          <a:lstStyle/>
          <a:p>
            <a:pPr>
              <a:defRPr/>
            </a:pPr>
            <a:fld id="{91374085-3E80-6E4B-8D15-AE111E3F12C2}" type="slidenum">
              <a:rPr lang="en-US" smtClean="0"/>
              <a:pPr>
                <a:defRPr/>
              </a:pPr>
              <a:t>20</a:t>
            </a:fld>
            <a:endParaRPr lang="en-US" dirty="0"/>
          </a:p>
        </p:txBody>
      </p:sp>
    </p:spTree>
    <p:extLst>
      <p:ext uri="{BB962C8B-B14F-4D97-AF65-F5344CB8AC3E}">
        <p14:creationId xmlns:p14="http://schemas.microsoft.com/office/powerpoint/2010/main" val="147233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8" y="987425"/>
            <a:ext cx="184150" cy="368300"/>
          </a:xfrm>
          <a:prstGeom prst="rect">
            <a:avLst/>
          </a:prstGeom>
          <a:noFill/>
        </p:spPr>
        <p:txBody>
          <a:bodyPr wrap="none">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38" y="6545263"/>
            <a:ext cx="3305175" cy="2762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6" y="1563944"/>
            <a:ext cx="8431088" cy="986653"/>
          </a:xfrm>
          <a:prstGeom prst="rect">
            <a:avLst/>
          </a:prstGeom>
        </p:spPr>
        <p:txBody>
          <a:bodyPr anchor="t">
            <a:noAutofit/>
          </a:bodyPr>
          <a:lstStyle>
            <a:lvl1pPr marL="0" indent="0" algn="l" defTabSz="454025">
              <a:tabLst/>
              <a:defRPr sz="72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2550597"/>
            <a:ext cx="7633448" cy="640270"/>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38" y="3379799"/>
            <a:ext cx="4473575" cy="1077901"/>
          </a:xfrm>
          <a:prstGeom prst="rect">
            <a:avLst/>
          </a:prstGeom>
        </p:spPr>
        <p:txBody>
          <a:bodyPr vert="horz"/>
          <a:lstStyle>
            <a:lvl1pPr>
              <a:buFont typeface="Arial"/>
              <a:buNone/>
              <a:defRPr sz="1800">
                <a:solidFill>
                  <a:schemeClr val="tx1">
                    <a:lumMod val="50000"/>
                    <a:lumOff val="50000"/>
                  </a:schemeClr>
                </a:solidFill>
              </a:defRPr>
            </a:lvl1pPr>
            <a:lvl2pPr marL="457200" indent="0">
              <a:buFontTx/>
              <a:buNone/>
              <a:defRPr sz="1200"/>
            </a:lvl2pPr>
            <a:lvl3pPr marL="914400" indent="0">
              <a:buFontTx/>
              <a:buNone/>
              <a:defRPr sz="12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0" y="6456363"/>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t="39999" b="8000"/>
          <a:stretch>
            <a:fillRect/>
          </a:stretch>
        </p:blipFill>
        <p:spPr bwMode="auto">
          <a:xfrm>
            <a:off x="3965575" y="4424363"/>
            <a:ext cx="5175250" cy="2019300"/>
          </a:xfrm>
          <a:prstGeom prst="rect">
            <a:avLst/>
          </a:prstGeom>
          <a:noFill/>
          <a:ln w="9525">
            <a:noFill/>
            <a:miter lim="800000"/>
            <a:headEnd/>
            <a:tailEnd/>
          </a:ln>
        </p:spPr>
      </p:pic>
      <p:sp>
        <p:nvSpPr>
          <p:cNvPr id="5" name="TextBox 4"/>
          <p:cNvSpPr txBox="1"/>
          <p:nvPr userDrawn="1"/>
        </p:nvSpPr>
        <p:spPr>
          <a:xfrm>
            <a:off x="8963025" y="996950"/>
            <a:ext cx="914400" cy="914400"/>
          </a:xfrm>
          <a:prstGeom prst="rect">
            <a:avLst/>
          </a:prstGeom>
        </p:spPr>
        <p:txBody>
          <a:bodyPr wrap="none">
            <a:normAutofit/>
          </a:bodyPr>
          <a:lstStyle/>
          <a:p>
            <a:pPr fontAlgn="auto">
              <a:spcBef>
                <a:spcPct val="20000"/>
              </a:spcBef>
              <a:spcAft>
                <a:spcPts val="0"/>
              </a:spcAft>
              <a:buFont typeface="Arial"/>
              <a:buNone/>
              <a:defRPr/>
            </a:pPr>
            <a:endParaRPr lang="en-US" dirty="0">
              <a:solidFill>
                <a:srgbClr val="C3C3C3"/>
              </a:solidFill>
              <a:latin typeface="+mn-lt"/>
              <a:ea typeface="+mn-ea"/>
              <a:cs typeface="+mn-cs"/>
            </a:endParaRPr>
          </a:p>
        </p:txBody>
      </p:sp>
      <p:sp>
        <p:nvSpPr>
          <p:cNvPr id="6" name="TextBox 5"/>
          <p:cNvSpPr txBox="1"/>
          <p:nvPr userDrawn="1"/>
        </p:nvSpPr>
        <p:spPr>
          <a:xfrm>
            <a:off x="1301750" y="6602413"/>
            <a:ext cx="3306763"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9" name="Title 1"/>
          <p:cNvSpPr>
            <a:spLocks noGrp="1"/>
          </p:cNvSpPr>
          <p:nvPr>
            <p:ph type="ctrTitle"/>
          </p:nvPr>
        </p:nvSpPr>
        <p:spPr>
          <a:xfrm>
            <a:off x="437411" y="2006010"/>
            <a:ext cx="8259884" cy="986653"/>
          </a:xfrm>
          <a:prstGeom prst="rect">
            <a:avLst/>
          </a:prstGeom>
        </p:spPr>
        <p:txBody>
          <a:bodyPr anchor="t">
            <a:noAutofit/>
          </a:bodyPr>
          <a:lstStyle>
            <a:lvl1pPr marL="0" indent="0" algn="l" defTabSz="454025">
              <a:tabLst/>
              <a:defRPr sz="5400">
                <a:latin typeface="Arial"/>
                <a:cs typeface="Arial"/>
              </a:defRPr>
            </a:lvl1pPr>
          </a:lstStyle>
          <a:p>
            <a:r>
              <a:rPr lang="en-US" smtClean="0"/>
              <a:t>Click to edit Master title style</a:t>
            </a:r>
            <a:endParaRPr lang="en-US" dirty="0"/>
          </a:p>
        </p:txBody>
      </p:sp>
      <p:sp>
        <p:nvSpPr>
          <p:cNvPr id="10" name="Subtitle 2"/>
          <p:cNvSpPr>
            <a:spLocks noGrp="1"/>
          </p:cNvSpPr>
          <p:nvPr>
            <p:ph type="subTitle" idx="1"/>
          </p:nvPr>
        </p:nvSpPr>
        <p:spPr>
          <a:xfrm>
            <a:off x="437411" y="2992663"/>
            <a:ext cx="8259884" cy="640270"/>
          </a:xfrm>
          <a:prstGeom prst="rect">
            <a:avLst/>
          </a:prstGeom>
        </p:spPr>
        <p:txBody>
          <a:bodyPr>
            <a:normAutofit/>
          </a:bodyPr>
          <a:lstStyle>
            <a:lvl1pPr marL="0" indent="0" algn="l">
              <a:buNone/>
              <a:defRPr sz="2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0"/>
          </p:nvPr>
        </p:nvSpPr>
        <p:spPr>
          <a:xfrm>
            <a:off x="1301750" y="6453188"/>
            <a:ext cx="289560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8"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C92467FF-63EE-094F-90CE-4C22793BA00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cxnSp>
        <p:nvCxnSpPr>
          <p:cNvPr id="4" name="Straight Connector 3"/>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5"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1165225"/>
            <a:ext cx="8229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65888"/>
            <a:ext cx="5251450" cy="2524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lumn Slide Linked">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 Placeholder 15"/>
          <p:cNvSpPr>
            <a:spLocks noGrp="1"/>
          </p:cNvSpPr>
          <p:nvPr>
            <p:ph type="body" sz="quarter" idx="11"/>
          </p:nvPr>
        </p:nvSpPr>
        <p:spPr>
          <a:xfrm>
            <a:off x="457200" y="1165225"/>
            <a:ext cx="8229600" cy="4954588"/>
          </a:xfrm>
          <a:prstGeom prst="rect">
            <a:avLst/>
          </a:prstGeom>
        </p:spPr>
        <p:txBody>
          <a:bodyPr vert="horz" numCol="2" spcCol="118872"/>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cxnSp>
        <p:nvCxnSpPr>
          <p:cNvPr id="8" name="Straight Connector 7"/>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cxnSp>
        <p:nvCxnSpPr>
          <p:cNvPr id="5" name="Straight Connector 4"/>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Text Placeholder 15"/>
          <p:cNvSpPr>
            <a:spLocks noGrp="1"/>
          </p:cNvSpPr>
          <p:nvPr>
            <p:ph type="body" sz="quarter" idx="11"/>
          </p:nvPr>
        </p:nvSpPr>
        <p:spPr>
          <a:xfrm>
            <a:off x="457200" y="1165225"/>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4"/>
          </p:nvPr>
        </p:nvSpPr>
        <p:spPr>
          <a:xfrm>
            <a:off x="4597400" y="1162050"/>
            <a:ext cx="39116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29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6" name="TextBox 5"/>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8" name="Footer Placeholder 4"/>
          <p:cNvSpPr>
            <a:spLocks noGrp="1"/>
          </p:cNvSpPr>
          <p:nvPr>
            <p:ph type="ftr" sz="quarter" idx="13"/>
          </p:nvPr>
        </p:nvSpPr>
        <p:spPr>
          <a:xfrm>
            <a:off x="1301750" y="6465888"/>
            <a:ext cx="5251450" cy="2524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smtClean="0"/>
              <a:t>Architecting the Future of Big Data</a:t>
            </a:r>
            <a:endParaRPr lang="en-US" dirty="0"/>
          </a:p>
        </p:txBody>
      </p:sp>
      <p:sp>
        <p:nvSpPr>
          <p:cNvPr id="5" name="Content Placeholder 4"/>
          <p:cNvSpPr>
            <a:spLocks noGrp="1"/>
          </p:cNvSpPr>
          <p:nvPr>
            <p:ph sz="quarter" idx="14" hasCustomPrompt="1"/>
          </p:nvPr>
        </p:nvSpPr>
        <p:spPr>
          <a:xfrm>
            <a:off x="457200" y="1144588"/>
            <a:ext cx="8229600" cy="521970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
        <p:nvSpPr>
          <p:cNvPr id="6" name="Text Placeholder 15"/>
          <p:cNvSpPr>
            <a:spLocks noGrp="1"/>
          </p:cNvSpPr>
          <p:nvPr>
            <p:ph type="body" sz="quarter" idx="11"/>
          </p:nvPr>
        </p:nvSpPr>
        <p:spPr>
          <a:xfrm>
            <a:off x="457200" y="493325"/>
            <a:ext cx="8229600" cy="56264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4"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5" name="TextBox 4"/>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6"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7"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spTree>
    <p:extLst>
      <p:ext uri="{BB962C8B-B14F-4D97-AF65-F5344CB8AC3E}">
        <p14:creationId xmlns:p14="http://schemas.microsoft.com/office/powerpoint/2010/main" val="17636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Slide">
    <p:spTree>
      <p:nvGrpSpPr>
        <p:cNvPr id="1" name=""/>
        <p:cNvGrpSpPr/>
        <p:nvPr/>
      </p:nvGrpSpPr>
      <p:grpSpPr>
        <a:xfrm>
          <a:off x="0" y="0"/>
          <a:ext cx="0" cy="0"/>
          <a:chOff x="0" y="0"/>
          <a:chExt cx="0" cy="0"/>
        </a:xfrm>
      </p:grpSpPr>
      <p:sp>
        <p:nvSpPr>
          <p:cNvPr id="3" name="TextBox 2"/>
          <p:cNvSpPr txBox="1"/>
          <p:nvPr userDrawn="1"/>
        </p:nvSpPr>
        <p:spPr>
          <a:xfrm>
            <a:off x="1301750" y="6602413"/>
            <a:ext cx="2895600" cy="228600"/>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4" name="Slide Number Placeholder 5"/>
          <p:cNvSpPr>
            <a:spLocks noGrp="1"/>
          </p:cNvSpPr>
          <p:nvPr>
            <p:ph type="sldNum" sz="quarter" idx="12"/>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BE3614C6-9B97-DA43-9EC2-F206459474B6}" type="slidenum">
              <a:rPr lang="en-US"/>
              <a:pPr>
                <a:defRPr/>
              </a:pPr>
              <a:t>‹#›</a:t>
            </a:fld>
            <a:endParaRPr lang="en-US" dirty="0"/>
          </a:p>
        </p:txBody>
      </p:sp>
      <p:sp>
        <p:nvSpPr>
          <p:cNvPr id="5" name="Footer Placeholder 4"/>
          <p:cNvSpPr>
            <a:spLocks noGrp="1"/>
          </p:cNvSpPr>
          <p:nvPr>
            <p:ph type="ftr" sz="quarter" idx="13"/>
          </p:nvPr>
        </p:nvSpPr>
        <p:spPr>
          <a:xfrm>
            <a:off x="1301750" y="6453188"/>
            <a:ext cx="5251450" cy="265112"/>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latin typeface="+mn-lt"/>
                <a:ea typeface="+mn-ea"/>
                <a:cs typeface="+mn-cs"/>
              </a:defRPr>
            </a:lvl1pPr>
          </a:lstStyle>
          <a:p>
            <a:pPr>
              <a:defRPr/>
            </a:pPr>
            <a:r>
              <a:rPr lang="en-US" dirty="0" smtClean="0"/>
              <a:t>Architecting the Future of Big Data</a:t>
            </a:r>
          </a:p>
        </p:txBody>
      </p:sp>
      <p:cxnSp>
        <p:nvCxnSpPr>
          <p:cNvPr id="9" name="Straight Connector 8"/>
          <p:cNvCxnSpPr/>
          <p:nvPr userDrawn="1"/>
        </p:nvCxnSpPr>
        <p:spPr>
          <a:xfrm>
            <a:off x="0" y="1016000"/>
            <a:ext cx="9144000" cy="1588"/>
          </a:xfrm>
          <a:prstGeom prst="line">
            <a:avLst/>
          </a:prstGeom>
          <a:ln>
            <a:solidFill>
              <a:srgbClr val="69BE28"/>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457200" y="0"/>
            <a:ext cx="8229600" cy="1016000"/>
          </a:xfrm>
          <a:prstGeom prst="rect">
            <a:avLst/>
          </a:prstGeom>
        </p:spPr>
        <p:txBody>
          <a:bodyPr vert="horz" lIns="91440" tIns="45720" rIns="91440" bIns="45720" rtlCol="0" anchor="ctr">
            <a:normAutofit/>
          </a:bodyPr>
          <a:lstStyle>
            <a:lvl1pPr>
              <a:defRPr>
                <a:latin typeface="Arial"/>
                <a:cs typeface="Arial"/>
              </a:defRPr>
            </a:lvl1pPr>
          </a:lstStyle>
          <a:p>
            <a:r>
              <a:rPr lang="en-US" smtClean="0"/>
              <a:t>Click to edit Master title style</a:t>
            </a:r>
            <a:endParaRPr lang="en-US" dirty="0"/>
          </a:p>
        </p:txBody>
      </p:sp>
      <p:sp>
        <p:nvSpPr>
          <p:cNvPr id="11" name="Text Placeholder 15"/>
          <p:cNvSpPr>
            <a:spLocks noGrp="1"/>
          </p:cNvSpPr>
          <p:nvPr>
            <p:ph type="body" sz="quarter" idx="11"/>
          </p:nvPr>
        </p:nvSpPr>
        <p:spPr>
          <a:xfrm>
            <a:off x="457200" y="1165225"/>
            <a:ext cx="4114800" cy="4954588"/>
          </a:xfrm>
          <a:prstGeom prst="rect">
            <a:avLst/>
          </a:prstGeom>
        </p:spPr>
        <p:txBody>
          <a:bodyPr vert="horz"/>
          <a:lstStyle>
            <a:lvl1pPr marL="168275" indent="-168275">
              <a:buClr>
                <a:srgbClr val="69BE28"/>
              </a:buClr>
              <a:defRPr sz="1800" b="1" i="0">
                <a:latin typeface="Arial"/>
                <a:cs typeface="Arial"/>
              </a:defRPr>
            </a:lvl1pPr>
            <a:lvl2pPr marL="566738" indent="-168275">
              <a:buFont typeface="Lucida Grande"/>
              <a:buChar char="–"/>
              <a:defRPr sz="1600"/>
            </a:lvl2pPr>
            <a:lvl3pPr marL="1081088" indent="-166688">
              <a:spcAft>
                <a:spcPts val="1200"/>
              </a:spcAft>
              <a:buFont typeface="Lucida Grande"/>
              <a:buChar char="–"/>
              <a:defRPr sz="1400"/>
            </a:lvl3pPr>
            <a:lvl4pPr marL="1543050" indent="-171450">
              <a:defRPr sz="1400"/>
            </a:lvl4pPr>
            <a:lvl5pPr marL="2005013" indent="-176213">
              <a:buFont typeface="Lucida Grande"/>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4" hasCustomPrompt="1"/>
          </p:nvPr>
        </p:nvSpPr>
        <p:spPr>
          <a:xfrm>
            <a:off x="4686300" y="1165225"/>
            <a:ext cx="4000500" cy="4954588"/>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000"/>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smtClean="0"/>
              <a:t>Picture/Diagram/Chart goes here.</a:t>
            </a:r>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1" descr="Tittle_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427038" y="6602413"/>
            <a:ext cx="3305175" cy="365125"/>
          </a:xfrm>
          <a:prstGeom prst="rect">
            <a:avLst/>
          </a:prstGeom>
        </p:spPr>
        <p:txBody>
          <a:bodyPr>
            <a:normAutofit/>
          </a:bodyPr>
          <a:lstStyle/>
          <a:p>
            <a:pPr fontAlgn="auto">
              <a:spcBef>
                <a:spcPct val="20000"/>
              </a:spcBef>
              <a:spcAft>
                <a:spcPts val="0"/>
              </a:spcAft>
              <a:buFont typeface="Arial"/>
              <a:buNone/>
              <a:defRPr/>
            </a:pPr>
            <a:r>
              <a:rPr lang="en-US" sz="800" dirty="0">
                <a:latin typeface="+mn-lt"/>
                <a:ea typeface="+mn-ea"/>
                <a:cs typeface="+mn-cs"/>
              </a:rPr>
              <a:t>© Hortonworks Inc. </a:t>
            </a:r>
            <a:r>
              <a:rPr lang="en-US" sz="800" dirty="0" smtClean="0">
                <a:latin typeface="+mn-lt"/>
                <a:ea typeface="+mn-ea"/>
                <a:cs typeface="+mn-cs"/>
              </a:rPr>
              <a:t>2011</a:t>
            </a:r>
            <a:endParaRPr lang="en-US" sz="800" dirty="0">
              <a:latin typeface="+mn-lt"/>
              <a:ea typeface="+mn-ea"/>
              <a:cs typeface="+mn-cs"/>
            </a:endParaRPr>
          </a:p>
        </p:txBody>
      </p:sp>
      <p:sp>
        <p:nvSpPr>
          <p:cNvPr id="7" name="Title 1"/>
          <p:cNvSpPr>
            <a:spLocks noGrp="1"/>
          </p:cNvSpPr>
          <p:nvPr>
            <p:ph type="ctrTitle"/>
          </p:nvPr>
        </p:nvSpPr>
        <p:spPr>
          <a:xfrm>
            <a:off x="426916" y="2015289"/>
            <a:ext cx="8259884" cy="986653"/>
          </a:xfrm>
          <a:prstGeom prst="rect">
            <a:avLst/>
          </a:prstGeom>
        </p:spPr>
        <p:txBody>
          <a:bodyPr anchor="t">
            <a:noAutofit/>
          </a:bodyPr>
          <a:lstStyle>
            <a:lvl1pPr marL="0" indent="0" algn="l" defTabSz="454025">
              <a:tabLst/>
              <a:defRPr sz="5400" baseline="0">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426916" y="3001942"/>
            <a:ext cx="8259884" cy="640270"/>
          </a:xfrm>
          <a:prstGeom prst="rect">
            <a:avLst/>
          </a:prstGeom>
        </p:spPr>
        <p:txBody>
          <a:bodyPr>
            <a:normAutofit/>
          </a:bodyPr>
          <a:lstStyle>
            <a:lvl1pPr marL="0" indent="0" algn="l">
              <a:buNone/>
              <a:defRPr sz="2800">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a:xfrm>
            <a:off x="427038" y="6453188"/>
            <a:ext cx="6126162" cy="265112"/>
          </a:xfrm>
          <a:prstGeom prst="rect">
            <a:avLst/>
          </a:prstGeom>
        </p:spPr>
        <p:txBody>
          <a:bodyPr vert="horz" lIns="91440" tIns="45720" rIns="91440" bIns="45720" rtlCol="0" anchor="ctr"/>
          <a:lstStyle>
            <a:lvl1pPr algn="l" fontAlgn="auto">
              <a:spcBef>
                <a:spcPts val="0"/>
              </a:spcBef>
              <a:spcAft>
                <a:spcPts val="0"/>
              </a:spcAft>
              <a:defRPr sz="800" dirty="0" smtClean="0">
                <a:solidFill>
                  <a:schemeClr val="tx1"/>
                </a:solidFill>
                <a:latin typeface="+mn-lt"/>
                <a:ea typeface="+mn-ea"/>
                <a:cs typeface="+mn-cs"/>
              </a:defRPr>
            </a:lvl1pPr>
          </a:lstStyle>
          <a:p>
            <a:pPr>
              <a:defRPr/>
            </a:pPr>
            <a:r>
              <a:rPr lang="en-US" dirty="0" smtClean="0"/>
              <a:t>Architecting the Future of Big Data</a:t>
            </a:r>
            <a:endParaRPr lang="en-US" dirty="0"/>
          </a:p>
        </p:txBody>
      </p:sp>
      <p:sp>
        <p:nvSpPr>
          <p:cNvPr id="9" name="Slide Number Placeholder 5"/>
          <p:cNvSpPr>
            <a:spLocks noGrp="1"/>
          </p:cNvSpPr>
          <p:nvPr>
            <p:ph type="sldNum" sz="quarter" idx="11"/>
          </p:nvPr>
        </p:nvSpPr>
        <p:spPr>
          <a:xfrm>
            <a:off x="6553200" y="6465888"/>
            <a:ext cx="2133600" cy="365125"/>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solidFill>
                <a:latin typeface="+mn-lt"/>
                <a:ea typeface="+mn-ea"/>
                <a:cs typeface="+mn-cs"/>
              </a:defRPr>
            </a:lvl1pPr>
          </a:lstStyle>
          <a:p>
            <a:pPr>
              <a:defRPr/>
            </a:pPr>
            <a:r>
              <a:rPr lang="en-US" dirty="0"/>
              <a:t>Page </a:t>
            </a:r>
            <a:fld id="{55195364-CB26-204E-9D19-22CA26A13F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6" r:id="rId4"/>
    <p:sldLayoutId id="2147483662" r:id="rId5"/>
    <p:sldLayoutId id="2147483663" r:id="rId6"/>
    <p:sldLayoutId id="2147483665" r:id="rId7"/>
    <p:sldLayoutId id="2147483664" r:id="rId8"/>
    <p:sldLayoutId id="2147483659" r:id="rId9"/>
    <p:sldLayoutId id="2147483660" r:id="rId10"/>
  </p:sldLayoutIdLst>
  <p:hf hdr="0" dt="0"/>
  <p:txStyles>
    <p:titleStyle>
      <a:lvl1pPr algn="l" defTabSz="457200" rtl="0" eaLnBrk="1" fontAlgn="base" hangingPunct="1">
        <a:spcBef>
          <a:spcPct val="0"/>
        </a:spcBef>
        <a:spcAft>
          <a:spcPct val="0"/>
        </a:spcAft>
        <a:defRPr sz="3600" kern="1200">
          <a:solidFill>
            <a:schemeClr val="tx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3600">
          <a:solidFill>
            <a:schemeClr val="tx1"/>
          </a:solidFill>
          <a:latin typeface="Arial"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jpeg"/><Relationship Id="rId1" Type="http://schemas.openxmlformats.org/officeDocument/2006/relationships/tags" Target="../tags/tag3.x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6916" y="3203562"/>
            <a:ext cx="4473575" cy="1142218"/>
          </a:xfrm>
        </p:spPr>
        <p:txBody>
          <a:bodyPr/>
          <a:lstStyle/>
          <a:p>
            <a:r>
              <a:rPr lang="en-US" dirty="0" smtClean="0"/>
              <a:t>Daniel Dai (@</a:t>
            </a:r>
            <a:r>
              <a:rPr lang="en-US" dirty="0" err="1" smtClean="0"/>
              <a:t>daijy</a:t>
            </a:r>
            <a:r>
              <a:rPr lang="en-US" dirty="0" smtClean="0"/>
              <a:t>)</a:t>
            </a:r>
          </a:p>
          <a:p>
            <a:r>
              <a:rPr lang="en-US" dirty="0" smtClean="0"/>
              <a:t>Thejas Nair (@</a:t>
            </a:r>
            <a:r>
              <a:rPr lang="en-US" dirty="0" err="1" smtClean="0"/>
              <a:t>thejasn</a:t>
            </a:r>
            <a:r>
              <a:rPr lang="en-US" dirty="0" smtClean="0"/>
              <a:t>)</a:t>
            </a:r>
          </a:p>
        </p:txBody>
      </p:sp>
      <p:sp>
        <p:nvSpPr>
          <p:cNvPr id="5" name="Slide Number Placeholder 4"/>
          <p:cNvSpPr>
            <a:spLocks noGrp="1"/>
          </p:cNvSpPr>
          <p:nvPr>
            <p:ph type="sldNum" sz="quarter" idx="11"/>
          </p:nvPr>
        </p:nvSpPr>
        <p:spPr/>
        <p:txBody>
          <a:bodyPr/>
          <a:lstStyle/>
          <a:p>
            <a:pPr>
              <a:defRPr/>
            </a:pPr>
            <a:r>
              <a:rPr lang="en-US" dirty="0" smtClean="0"/>
              <a:t>Page </a:t>
            </a:r>
            <a:fld id="{10C0D0BB-98A3-7C42-83C1-132C7944CB3A}" type="slidenum">
              <a:rPr lang="en-US" smtClean="0"/>
              <a:pPr>
                <a:defRPr/>
              </a:pPr>
              <a:t>1</a:t>
            </a:fld>
            <a:endParaRPr lang="en-US" dirty="0"/>
          </a:p>
        </p:txBody>
      </p:sp>
      <p:sp>
        <p:nvSpPr>
          <p:cNvPr id="3" name="TextBox 2"/>
          <p:cNvSpPr txBox="1"/>
          <p:nvPr/>
        </p:nvSpPr>
        <p:spPr>
          <a:xfrm>
            <a:off x="3363150" y="214934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6" name="Title 5"/>
          <p:cNvSpPr>
            <a:spLocks noGrp="1"/>
          </p:cNvSpPr>
          <p:nvPr>
            <p:ph type="ctrTitle"/>
          </p:nvPr>
        </p:nvSpPr>
        <p:spPr/>
        <p:txBody>
          <a:bodyPr/>
          <a:lstStyle/>
          <a:p>
            <a:r>
              <a:rPr lang="en-US" sz="4800" dirty="0"/>
              <a:t>Making Pig </a:t>
            </a:r>
            <a:r>
              <a:rPr lang="en-US" sz="4800" dirty="0" smtClean="0"/>
              <a:t>Fly</a:t>
            </a:r>
            <a:br>
              <a:rPr lang="en-US" sz="4800" dirty="0" smtClean="0"/>
            </a:br>
            <a:r>
              <a:rPr lang="en-US" sz="3600" dirty="0" smtClean="0">
                <a:solidFill>
                  <a:schemeClr val="bg1">
                    <a:lumMod val="50000"/>
                    <a:lumOff val="50000"/>
                  </a:schemeClr>
                </a:solidFill>
              </a:rPr>
              <a:t>Optimizing </a:t>
            </a:r>
            <a:r>
              <a:rPr lang="en-US" sz="3600" dirty="0">
                <a:solidFill>
                  <a:schemeClr val="bg1">
                    <a:lumMod val="50000"/>
                    <a:lumOff val="50000"/>
                  </a:schemeClr>
                </a:solidFill>
              </a:rPr>
              <a:t>Data Processing on </a:t>
            </a:r>
            <a:r>
              <a:rPr lang="en-US" sz="3600" dirty="0" err="1">
                <a:solidFill>
                  <a:schemeClr val="bg1">
                    <a:lumMod val="50000"/>
                    <a:lumOff val="50000"/>
                  </a:schemeClr>
                </a:solidFill>
              </a:rPr>
              <a:t>Hadoop</a:t>
            </a:r>
            <a:endParaRPr lang="en-US" sz="3600" dirty="0">
              <a:solidFill>
                <a:schemeClr val="bg1">
                  <a:lumMod val="50000"/>
                  <a:lumOff val="50000"/>
                </a:schemeClr>
              </a:solidFill>
            </a:endParaRPr>
          </a:p>
        </p:txBody>
      </p:sp>
    </p:spTree>
    <p:extLst>
      <p:ext uri="{BB962C8B-B14F-4D97-AF65-F5344CB8AC3E}">
        <p14:creationId xmlns:p14="http://schemas.microsoft.com/office/powerpoint/2010/main" val="3042240553"/>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xmlns:p14="http://schemas.microsoft.com/office/powerpoint/2010/main" spd="slow" advTm="1623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up filter</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370846" cy="5219700"/>
          </a:xfrm>
        </p:spPr>
        <p:txBody>
          <a:bodyPr/>
          <a:lstStyle/>
          <a:p>
            <a:pPr marL="571500" indent="-571500">
              <a:buFont typeface="Arial"/>
              <a:buChar char="•"/>
            </a:pPr>
            <a:r>
              <a:rPr lang="en-US" sz="3200" dirty="0" smtClean="0"/>
              <a:t>Pig split the filter condition before push</a:t>
            </a:r>
          </a:p>
        </p:txBody>
      </p:sp>
      <p:sp>
        <p:nvSpPr>
          <p:cNvPr id="7" name="Rectangle 6"/>
          <p:cNvSpPr/>
          <p:nvPr/>
        </p:nvSpPr>
        <p:spPr>
          <a:xfrm>
            <a:off x="741443" y="2172893"/>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9" name="Rectangle 8"/>
          <p:cNvSpPr/>
          <p:nvPr/>
        </p:nvSpPr>
        <p:spPr>
          <a:xfrm>
            <a:off x="1164789" y="3196941"/>
            <a:ext cx="118853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Join</a:t>
            </a:r>
            <a:endParaRPr lang="en-US" dirty="0"/>
          </a:p>
        </p:txBody>
      </p:sp>
      <p:sp>
        <p:nvSpPr>
          <p:cNvPr id="10" name="Rectangle 9"/>
          <p:cNvSpPr/>
          <p:nvPr/>
        </p:nvSpPr>
        <p:spPr>
          <a:xfrm>
            <a:off x="856487" y="4196085"/>
            <a:ext cx="1845472"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a0&gt;0 &amp;&amp; b0&gt;10</a:t>
            </a:r>
            <a:endParaRPr lang="en-US" dirty="0"/>
          </a:p>
        </p:txBody>
      </p:sp>
      <p:sp>
        <p:nvSpPr>
          <p:cNvPr id="11" name="Rectangle 10"/>
          <p:cNvSpPr/>
          <p:nvPr/>
        </p:nvSpPr>
        <p:spPr>
          <a:xfrm>
            <a:off x="1929974" y="2204023"/>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13" name="Straight Arrow Connector 12"/>
          <p:cNvCxnSpPr>
            <a:stCxn id="7" idx="2"/>
            <a:endCxn id="9" idx="0"/>
          </p:cNvCxnSpPr>
          <p:nvPr/>
        </p:nvCxnSpPr>
        <p:spPr>
          <a:xfrm>
            <a:off x="1164789" y="2733238"/>
            <a:ext cx="594266" cy="4637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a:endCxn id="9" idx="0"/>
          </p:cNvCxnSpPr>
          <p:nvPr/>
        </p:nvCxnSpPr>
        <p:spPr>
          <a:xfrm flipH="1">
            <a:off x="1759055" y="2764368"/>
            <a:ext cx="594265" cy="43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0" idx="0"/>
          </p:cNvCxnSpPr>
          <p:nvPr/>
        </p:nvCxnSpPr>
        <p:spPr>
          <a:xfrm>
            <a:off x="1759055" y="3757286"/>
            <a:ext cx="20168" cy="438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2063" y="4295978"/>
            <a:ext cx="744424"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Filter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19" name="Rectangle 18"/>
          <p:cNvSpPr/>
          <p:nvPr/>
        </p:nvSpPr>
        <p:spPr>
          <a:xfrm>
            <a:off x="3670506" y="2213225"/>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0" name="Rectangle 19"/>
          <p:cNvSpPr/>
          <p:nvPr/>
        </p:nvSpPr>
        <p:spPr>
          <a:xfrm>
            <a:off x="4093852" y="3237273"/>
            <a:ext cx="118853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Join</a:t>
            </a:r>
            <a:endParaRPr lang="en-US" dirty="0"/>
          </a:p>
        </p:txBody>
      </p:sp>
      <p:sp>
        <p:nvSpPr>
          <p:cNvPr id="21" name="Rectangle 20"/>
          <p:cNvSpPr/>
          <p:nvPr/>
        </p:nvSpPr>
        <p:spPr>
          <a:xfrm>
            <a:off x="3785550" y="4236417"/>
            <a:ext cx="902568"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a0&gt;0</a:t>
            </a:r>
            <a:endParaRPr lang="en-US" dirty="0"/>
          </a:p>
        </p:txBody>
      </p:sp>
      <p:sp>
        <p:nvSpPr>
          <p:cNvPr id="22" name="Rectangle 21"/>
          <p:cNvSpPr/>
          <p:nvPr/>
        </p:nvSpPr>
        <p:spPr>
          <a:xfrm>
            <a:off x="4859037" y="2244355"/>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23" name="Straight Arrow Connector 22"/>
          <p:cNvCxnSpPr>
            <a:stCxn id="19" idx="2"/>
            <a:endCxn id="20" idx="0"/>
          </p:cNvCxnSpPr>
          <p:nvPr/>
        </p:nvCxnSpPr>
        <p:spPr>
          <a:xfrm>
            <a:off x="4093852" y="2773570"/>
            <a:ext cx="594266" cy="4637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2"/>
            <a:endCxn id="20" idx="0"/>
          </p:cNvCxnSpPr>
          <p:nvPr/>
        </p:nvCxnSpPr>
        <p:spPr>
          <a:xfrm flipH="1">
            <a:off x="4688118" y="2804700"/>
            <a:ext cx="594265" cy="43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2"/>
          </p:cNvCxnSpPr>
          <p:nvPr/>
        </p:nvCxnSpPr>
        <p:spPr>
          <a:xfrm>
            <a:off x="4688118" y="3797618"/>
            <a:ext cx="0" cy="438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041126" y="4336310"/>
            <a:ext cx="744424"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Filter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29" name="Rectangle 28"/>
          <p:cNvSpPr/>
          <p:nvPr/>
        </p:nvSpPr>
        <p:spPr>
          <a:xfrm>
            <a:off x="4691107" y="4236417"/>
            <a:ext cx="902568"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b0&gt;10</a:t>
            </a:r>
            <a:endParaRPr lang="en-US" dirty="0"/>
          </a:p>
        </p:txBody>
      </p:sp>
      <p:sp>
        <p:nvSpPr>
          <p:cNvPr id="30" name="TextBox 29"/>
          <p:cNvSpPr txBox="1"/>
          <p:nvPr/>
        </p:nvSpPr>
        <p:spPr>
          <a:xfrm>
            <a:off x="920659" y="5245313"/>
            <a:ext cx="1717127"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Original query</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32" name="TextBox 31"/>
          <p:cNvSpPr txBox="1"/>
          <p:nvPr/>
        </p:nvSpPr>
        <p:spPr>
          <a:xfrm>
            <a:off x="3424136" y="5288896"/>
            <a:ext cx="2281592"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Split filter condition</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33" name="Rectangle 32"/>
          <p:cNvSpPr/>
          <p:nvPr/>
        </p:nvSpPr>
        <p:spPr>
          <a:xfrm>
            <a:off x="6502947" y="2206723"/>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4" name="Rectangle 33"/>
          <p:cNvSpPr/>
          <p:nvPr/>
        </p:nvSpPr>
        <p:spPr>
          <a:xfrm>
            <a:off x="6926293" y="4277300"/>
            <a:ext cx="118853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Join</a:t>
            </a:r>
            <a:endParaRPr lang="en-US" dirty="0"/>
          </a:p>
        </p:txBody>
      </p:sp>
      <p:sp>
        <p:nvSpPr>
          <p:cNvPr id="35" name="Rectangle 34"/>
          <p:cNvSpPr/>
          <p:nvPr/>
        </p:nvSpPr>
        <p:spPr>
          <a:xfrm>
            <a:off x="6471972" y="3119253"/>
            <a:ext cx="902568"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a0&gt;0</a:t>
            </a:r>
            <a:endParaRPr lang="en-US" dirty="0"/>
          </a:p>
        </p:txBody>
      </p:sp>
      <p:sp>
        <p:nvSpPr>
          <p:cNvPr id="36" name="Rectangle 35"/>
          <p:cNvSpPr/>
          <p:nvPr/>
        </p:nvSpPr>
        <p:spPr>
          <a:xfrm>
            <a:off x="7691478" y="2237853"/>
            <a:ext cx="846691"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37" name="Straight Arrow Connector 36"/>
          <p:cNvCxnSpPr>
            <a:stCxn id="33" idx="2"/>
            <a:endCxn id="35" idx="0"/>
          </p:cNvCxnSpPr>
          <p:nvPr/>
        </p:nvCxnSpPr>
        <p:spPr>
          <a:xfrm flipH="1">
            <a:off x="6923256" y="2767068"/>
            <a:ext cx="3037" cy="352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6" idx="2"/>
            <a:endCxn id="41" idx="0"/>
          </p:cNvCxnSpPr>
          <p:nvPr/>
        </p:nvCxnSpPr>
        <p:spPr>
          <a:xfrm flipH="1">
            <a:off x="8102373" y="2798198"/>
            <a:ext cx="12451" cy="321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30922" y="3097325"/>
            <a:ext cx="744424"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Filter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41" name="Rectangle 40"/>
          <p:cNvSpPr/>
          <p:nvPr/>
        </p:nvSpPr>
        <p:spPr>
          <a:xfrm>
            <a:off x="7651089" y="3119253"/>
            <a:ext cx="902568" cy="560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b0&gt;10</a:t>
            </a:r>
            <a:endParaRPr lang="en-US" dirty="0"/>
          </a:p>
        </p:txBody>
      </p:sp>
      <p:sp>
        <p:nvSpPr>
          <p:cNvPr id="42" name="TextBox 41"/>
          <p:cNvSpPr txBox="1"/>
          <p:nvPr/>
        </p:nvSpPr>
        <p:spPr>
          <a:xfrm>
            <a:off x="6617991" y="5282394"/>
            <a:ext cx="1920178" cy="33620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0" i="0" u="none" strike="noStrike" kern="1200" cap="none" spc="0" normalizeH="0" baseline="0" noProof="0" dirty="0" smtClean="0">
                <a:ln>
                  <a:noFill/>
                </a:ln>
                <a:solidFill>
                  <a:srgbClr val="1E1E1E"/>
                </a:solidFill>
                <a:effectLst/>
                <a:uLnTx/>
                <a:uFillTx/>
                <a:latin typeface="+mn-lt"/>
                <a:ea typeface="+mn-ea"/>
                <a:cs typeface="+mn-cs"/>
              </a:rPr>
              <a:t>Push up filter</a:t>
            </a:r>
            <a:endParaRPr kumimoji="0" lang="en-US" sz="1200" b="0" i="0" u="none" strike="noStrike" kern="1200" cap="none" spc="0" normalizeH="0" baseline="0" noProof="0" dirty="0" smtClean="0">
              <a:ln>
                <a:noFill/>
              </a:ln>
              <a:solidFill>
                <a:srgbClr val="1E1E1E"/>
              </a:solidFill>
              <a:effectLst/>
              <a:uLnTx/>
              <a:uFillTx/>
              <a:latin typeface="+mn-lt"/>
              <a:ea typeface="+mn-ea"/>
              <a:cs typeface="+mn-cs"/>
            </a:endParaRPr>
          </a:p>
        </p:txBody>
      </p:sp>
      <p:sp>
        <p:nvSpPr>
          <p:cNvPr id="43" name="Right Arrow 42"/>
          <p:cNvSpPr/>
          <p:nvPr/>
        </p:nvSpPr>
        <p:spPr>
          <a:xfrm>
            <a:off x="2938531" y="3486590"/>
            <a:ext cx="585216" cy="35786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ight Arrow 43"/>
          <p:cNvSpPr/>
          <p:nvPr/>
        </p:nvSpPr>
        <p:spPr>
          <a:xfrm>
            <a:off x="5705728" y="3539374"/>
            <a:ext cx="585216" cy="35786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stCxn id="35" idx="2"/>
            <a:endCxn id="34" idx="0"/>
          </p:cNvCxnSpPr>
          <p:nvPr/>
        </p:nvCxnSpPr>
        <p:spPr>
          <a:xfrm>
            <a:off x="6923256" y="3679598"/>
            <a:ext cx="597303" cy="59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1" idx="2"/>
            <a:endCxn id="34" idx="0"/>
          </p:cNvCxnSpPr>
          <p:nvPr/>
        </p:nvCxnSpPr>
        <p:spPr>
          <a:xfrm flipH="1">
            <a:off x="7520559" y="3679598"/>
            <a:ext cx="581814" cy="59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928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29" grpId="0" animBg="1"/>
      <p:bldP spid="32" grpId="0"/>
      <p:bldP spid="33" grpId="0" animBg="1"/>
      <p:bldP spid="34" grpId="0" animBg="1"/>
      <p:bldP spid="35" grpId="0" animBg="1"/>
      <p:bldP spid="36" grpId="0" animBg="1"/>
      <p:bldP spid="40" grpId="0"/>
      <p:bldP spid="41" grpId="0" animBg="1"/>
      <p:bldP spid="42" grpId="0"/>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push up/down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11</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370846" cy="5219700"/>
          </a:xfrm>
        </p:spPr>
        <p:txBody>
          <a:bodyPr/>
          <a:lstStyle/>
          <a:p>
            <a:pPr marL="571500" indent="-571500">
              <a:buFont typeface="Arial"/>
              <a:buChar char="•"/>
            </a:pPr>
            <a:r>
              <a:rPr lang="en-US" sz="3200" dirty="0" smtClean="0"/>
              <a:t>Push down flatten</a:t>
            </a:r>
          </a:p>
          <a:p>
            <a:pPr marL="571500" indent="-571500">
              <a:buFont typeface="Arial"/>
              <a:buChar char="•"/>
            </a:pPr>
            <a:endParaRPr lang="en-US" sz="3200" dirty="0"/>
          </a:p>
          <a:p>
            <a:pPr marL="571500" indent="-571500">
              <a:buFont typeface="Arial"/>
              <a:buChar char="•"/>
            </a:pPr>
            <a:endParaRPr lang="en-US" sz="3200" dirty="0" smtClean="0"/>
          </a:p>
          <a:p>
            <a:pPr marL="571500" indent="-571500">
              <a:buFont typeface="Arial"/>
              <a:buChar char="•"/>
            </a:pPr>
            <a:endParaRPr lang="en-US" sz="3200" dirty="0"/>
          </a:p>
          <a:p>
            <a:pPr marL="571500" indent="-571500">
              <a:buFont typeface="Arial"/>
              <a:buChar char="•"/>
            </a:pPr>
            <a:endParaRPr lang="en-US" sz="3200" dirty="0" smtClean="0"/>
          </a:p>
          <a:p>
            <a:pPr marL="571500" indent="-571500">
              <a:buFont typeface="Arial"/>
              <a:buChar char="•"/>
            </a:pPr>
            <a:r>
              <a:rPr lang="en-US" sz="3200" dirty="0" smtClean="0"/>
              <a:t>Push up limit</a:t>
            </a:r>
          </a:p>
        </p:txBody>
      </p:sp>
      <p:sp>
        <p:nvSpPr>
          <p:cNvPr id="9" name="Rectangle 8"/>
          <p:cNvSpPr/>
          <p:nvPr/>
        </p:nvSpPr>
        <p:spPr>
          <a:xfrm>
            <a:off x="3661470" y="1842912"/>
            <a:ext cx="1494169"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10" name="Rectangle 9"/>
          <p:cNvSpPr/>
          <p:nvPr/>
        </p:nvSpPr>
        <p:spPr>
          <a:xfrm>
            <a:off x="3661470" y="2593013"/>
            <a:ext cx="1494170"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Flatten</a:t>
            </a:r>
            <a:endParaRPr lang="en-US" dirty="0"/>
          </a:p>
        </p:txBody>
      </p:sp>
      <p:sp>
        <p:nvSpPr>
          <p:cNvPr id="11" name="Rectangle 10"/>
          <p:cNvSpPr/>
          <p:nvPr/>
        </p:nvSpPr>
        <p:spPr>
          <a:xfrm>
            <a:off x="3661470" y="3380471"/>
            <a:ext cx="1494169"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Order</a:t>
            </a:r>
            <a:endParaRPr lang="en-US" dirty="0"/>
          </a:p>
        </p:txBody>
      </p:sp>
      <p:cxnSp>
        <p:nvCxnSpPr>
          <p:cNvPr id="13" name="Straight Arrow Connector 12"/>
          <p:cNvCxnSpPr>
            <a:stCxn id="9" idx="2"/>
            <a:endCxn id="10" idx="0"/>
          </p:cNvCxnSpPr>
          <p:nvPr/>
        </p:nvCxnSpPr>
        <p:spPr>
          <a:xfrm>
            <a:off x="4408555" y="2365901"/>
            <a:ext cx="0" cy="227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2"/>
            <a:endCxn id="11" idx="0"/>
          </p:cNvCxnSpPr>
          <p:nvPr/>
        </p:nvCxnSpPr>
        <p:spPr>
          <a:xfrm>
            <a:off x="4408555" y="3116002"/>
            <a:ext cx="0" cy="264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553200" y="1842912"/>
            <a:ext cx="1494169"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17" name="Rectangle 16"/>
          <p:cNvSpPr/>
          <p:nvPr/>
        </p:nvSpPr>
        <p:spPr>
          <a:xfrm>
            <a:off x="6553200" y="3420802"/>
            <a:ext cx="1494170"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Flatten</a:t>
            </a:r>
            <a:endParaRPr lang="en-US" dirty="0"/>
          </a:p>
        </p:txBody>
      </p:sp>
      <p:sp>
        <p:nvSpPr>
          <p:cNvPr id="18" name="Rectangle 17"/>
          <p:cNvSpPr/>
          <p:nvPr/>
        </p:nvSpPr>
        <p:spPr>
          <a:xfrm>
            <a:off x="6553200" y="2611413"/>
            <a:ext cx="1494169" cy="522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Order</a:t>
            </a:r>
            <a:endParaRPr lang="en-US" dirty="0"/>
          </a:p>
        </p:txBody>
      </p:sp>
      <p:cxnSp>
        <p:nvCxnSpPr>
          <p:cNvPr id="22" name="Straight Arrow Connector 21"/>
          <p:cNvCxnSpPr>
            <a:stCxn id="16" idx="2"/>
            <a:endCxn id="18" idx="0"/>
          </p:cNvCxnSpPr>
          <p:nvPr/>
        </p:nvCxnSpPr>
        <p:spPr>
          <a:xfrm>
            <a:off x="7300285" y="2365901"/>
            <a:ext cx="0" cy="245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2"/>
            <a:endCxn id="17" idx="0"/>
          </p:cNvCxnSpPr>
          <p:nvPr/>
        </p:nvCxnSpPr>
        <p:spPr>
          <a:xfrm>
            <a:off x="7300285" y="3134402"/>
            <a:ext cx="0" cy="28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ight Arrow 24"/>
          <p:cNvSpPr/>
          <p:nvPr/>
        </p:nvSpPr>
        <p:spPr>
          <a:xfrm>
            <a:off x="5454502" y="2776542"/>
            <a:ext cx="585216" cy="35786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06708" y="2244074"/>
            <a:ext cx="3254782" cy="1242099"/>
          </a:xfrm>
          <a:prstGeom prst="rect">
            <a:avLst/>
          </a:prstGeom>
          <a:ln>
            <a:solidFill>
              <a:schemeClr val="tx1"/>
            </a:solidFill>
          </a:ln>
        </p:spPr>
        <p:txBody>
          <a:bodyPr vert="horz" wrap="square" lIns="91440" tIns="45720" rIns="91440" bIns="45720" rtlCol="0">
            <a:normAutofit fontScale="92500" lnSpcReduction="20000"/>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 as (a0:bag, a1);</a:t>
            </a:r>
          </a:p>
          <a:p>
            <a:pPr fontAlgn="auto">
              <a:spcBef>
                <a:spcPct val="20000"/>
              </a:spcBef>
              <a:spcAft>
                <a:spcPts val="0"/>
              </a:spcAft>
            </a:pPr>
            <a:r>
              <a:rPr lang="en-US" sz="1600" dirty="0" smtClean="0">
                <a:solidFill>
                  <a:schemeClr val="bg1"/>
                </a:solidFill>
              </a:rPr>
              <a:t>B = </a:t>
            </a:r>
            <a:r>
              <a:rPr lang="en-US" sz="1600" b="1" dirty="0" err="1" smtClean="0">
                <a:solidFill>
                  <a:srgbClr val="FF0000"/>
                </a:solidFill>
              </a:rPr>
              <a:t>foreach</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generate</a:t>
            </a:r>
            <a:r>
              <a:rPr lang="en-US" sz="1600" dirty="0" smtClean="0">
                <a:solidFill>
                  <a:srgbClr val="FF0000"/>
                </a:solidFill>
              </a:rPr>
              <a:t> </a:t>
            </a:r>
            <a:r>
              <a:rPr lang="en-US" sz="1600" b="1" dirty="0" err="1" smtClean="0">
                <a:solidFill>
                  <a:srgbClr val="FF0000"/>
                </a:solidFill>
              </a:rPr>
              <a:t>flattten</a:t>
            </a:r>
            <a:r>
              <a:rPr lang="en-US" sz="1600" dirty="0" smtClean="0">
                <a:solidFill>
                  <a:schemeClr val="bg1"/>
                </a:solidFill>
              </a:rPr>
              <a:t>(a0), a1;</a:t>
            </a:r>
          </a:p>
          <a:p>
            <a:pPr fontAlgn="auto">
              <a:spcBef>
                <a:spcPct val="20000"/>
              </a:spcBef>
              <a:spcAft>
                <a:spcPts val="0"/>
              </a:spcAft>
            </a:pPr>
            <a:r>
              <a:rPr lang="en-US" sz="1600" dirty="0" smtClean="0">
                <a:solidFill>
                  <a:schemeClr val="bg1"/>
                </a:solidFill>
              </a:rPr>
              <a:t>C = </a:t>
            </a:r>
            <a:r>
              <a:rPr lang="en-US" sz="1600" b="1" dirty="0" smtClean="0">
                <a:solidFill>
                  <a:srgbClr val="FF0000"/>
                </a:solidFill>
              </a:rPr>
              <a:t>order</a:t>
            </a:r>
            <a:r>
              <a:rPr lang="en-US" sz="1600" dirty="0" smtClean="0">
                <a:solidFill>
                  <a:srgbClr val="FF0000"/>
                </a:solidFill>
              </a:rPr>
              <a:t> </a:t>
            </a:r>
            <a:r>
              <a:rPr lang="en-US" sz="1600" dirty="0" smtClean="0">
                <a:solidFill>
                  <a:schemeClr val="bg1"/>
                </a:solidFill>
              </a:rPr>
              <a:t>B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a1;</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a:t>
            </a:r>
            <a:endParaRPr lang="en-US" sz="1600" dirty="0">
              <a:solidFill>
                <a:schemeClr val="bg1"/>
              </a:solidFill>
            </a:endParaRPr>
          </a:p>
        </p:txBody>
      </p:sp>
      <p:sp>
        <p:nvSpPr>
          <p:cNvPr id="33" name="Rectangle 32"/>
          <p:cNvSpPr/>
          <p:nvPr/>
        </p:nvSpPr>
        <p:spPr>
          <a:xfrm>
            <a:off x="280697" y="4576141"/>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34" name="Rectangle 33"/>
          <p:cNvSpPr/>
          <p:nvPr/>
        </p:nvSpPr>
        <p:spPr>
          <a:xfrm>
            <a:off x="280696" y="6004607"/>
            <a:ext cx="1138765"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a:t>
            </a:r>
            <a:endParaRPr lang="en-US" dirty="0"/>
          </a:p>
        </p:txBody>
      </p:sp>
      <p:sp>
        <p:nvSpPr>
          <p:cNvPr id="35" name="Rectangle 34"/>
          <p:cNvSpPr/>
          <p:nvPr/>
        </p:nvSpPr>
        <p:spPr>
          <a:xfrm>
            <a:off x="280697" y="5307286"/>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cxnSp>
        <p:nvCxnSpPr>
          <p:cNvPr id="36" name="Straight Arrow Connector 35"/>
          <p:cNvCxnSpPr>
            <a:stCxn id="33" idx="2"/>
            <a:endCxn id="35" idx="0"/>
          </p:cNvCxnSpPr>
          <p:nvPr/>
        </p:nvCxnSpPr>
        <p:spPr>
          <a:xfrm>
            <a:off x="850079" y="4980845"/>
            <a:ext cx="0" cy="32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5" idx="2"/>
            <a:endCxn id="34" idx="0"/>
          </p:cNvCxnSpPr>
          <p:nvPr/>
        </p:nvCxnSpPr>
        <p:spPr>
          <a:xfrm>
            <a:off x="850079" y="5711990"/>
            <a:ext cx="0" cy="292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765397" y="4602302"/>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44" name="Rectangle 43"/>
          <p:cNvSpPr/>
          <p:nvPr/>
        </p:nvSpPr>
        <p:spPr>
          <a:xfrm>
            <a:off x="1765396" y="6030768"/>
            <a:ext cx="1138765"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sp>
        <p:nvSpPr>
          <p:cNvPr id="45" name="Rectangle 44"/>
          <p:cNvSpPr/>
          <p:nvPr/>
        </p:nvSpPr>
        <p:spPr>
          <a:xfrm>
            <a:off x="1765397" y="5333447"/>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a:t>
            </a:r>
            <a:endParaRPr lang="en-US" dirty="0"/>
          </a:p>
        </p:txBody>
      </p:sp>
      <p:cxnSp>
        <p:nvCxnSpPr>
          <p:cNvPr id="46" name="Straight Arrow Connector 45"/>
          <p:cNvCxnSpPr>
            <a:stCxn id="43" idx="2"/>
            <a:endCxn id="45" idx="0"/>
          </p:cNvCxnSpPr>
          <p:nvPr/>
        </p:nvCxnSpPr>
        <p:spPr>
          <a:xfrm>
            <a:off x="2334779" y="5007006"/>
            <a:ext cx="0" cy="32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5" idx="2"/>
            <a:endCxn id="44" idx="0"/>
          </p:cNvCxnSpPr>
          <p:nvPr/>
        </p:nvCxnSpPr>
        <p:spPr>
          <a:xfrm>
            <a:off x="2334779" y="5738151"/>
            <a:ext cx="0" cy="292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3175108" y="4602302"/>
            <a:ext cx="1668488"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 (limited)</a:t>
            </a:r>
            <a:endParaRPr lang="en-US" dirty="0"/>
          </a:p>
        </p:txBody>
      </p:sp>
      <p:sp>
        <p:nvSpPr>
          <p:cNvPr id="50" name="Rectangle 49"/>
          <p:cNvSpPr/>
          <p:nvPr/>
        </p:nvSpPr>
        <p:spPr>
          <a:xfrm>
            <a:off x="3439573" y="5333447"/>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cxnSp>
        <p:nvCxnSpPr>
          <p:cNvPr id="51" name="Straight Arrow Connector 50"/>
          <p:cNvCxnSpPr>
            <a:stCxn id="48" idx="2"/>
            <a:endCxn id="50" idx="0"/>
          </p:cNvCxnSpPr>
          <p:nvPr/>
        </p:nvCxnSpPr>
        <p:spPr>
          <a:xfrm flipH="1">
            <a:off x="4008955" y="5007006"/>
            <a:ext cx="397" cy="32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Right Arrow 54"/>
          <p:cNvSpPr/>
          <p:nvPr/>
        </p:nvSpPr>
        <p:spPr>
          <a:xfrm>
            <a:off x="1471121" y="5383255"/>
            <a:ext cx="269374" cy="21042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a:off x="2955538" y="5430441"/>
            <a:ext cx="269374" cy="21042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401986" y="4500028"/>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58" name="Rectangle 57"/>
          <p:cNvSpPr/>
          <p:nvPr/>
        </p:nvSpPr>
        <p:spPr>
          <a:xfrm>
            <a:off x="5401985" y="5928494"/>
            <a:ext cx="1138765"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a:t>
            </a:r>
            <a:endParaRPr lang="en-US" dirty="0"/>
          </a:p>
        </p:txBody>
      </p:sp>
      <p:sp>
        <p:nvSpPr>
          <p:cNvPr id="59" name="Rectangle 58"/>
          <p:cNvSpPr/>
          <p:nvPr/>
        </p:nvSpPr>
        <p:spPr>
          <a:xfrm>
            <a:off x="5401986" y="5231173"/>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Order</a:t>
            </a:r>
            <a:endParaRPr lang="en-US" dirty="0"/>
          </a:p>
        </p:txBody>
      </p:sp>
      <p:cxnSp>
        <p:nvCxnSpPr>
          <p:cNvPr id="60" name="Straight Arrow Connector 59"/>
          <p:cNvCxnSpPr>
            <a:stCxn id="57" idx="2"/>
            <a:endCxn id="59" idx="0"/>
          </p:cNvCxnSpPr>
          <p:nvPr/>
        </p:nvCxnSpPr>
        <p:spPr>
          <a:xfrm>
            <a:off x="5971368" y="4904732"/>
            <a:ext cx="0" cy="32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9" idx="2"/>
            <a:endCxn id="58" idx="0"/>
          </p:cNvCxnSpPr>
          <p:nvPr/>
        </p:nvCxnSpPr>
        <p:spPr>
          <a:xfrm>
            <a:off x="5971368" y="5635877"/>
            <a:ext cx="0" cy="292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7260216" y="4526189"/>
            <a:ext cx="1138764"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64" name="Rectangle 63"/>
          <p:cNvSpPr/>
          <p:nvPr/>
        </p:nvSpPr>
        <p:spPr>
          <a:xfrm>
            <a:off x="6985238" y="5257334"/>
            <a:ext cx="1701562" cy="404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Order (limited)</a:t>
            </a:r>
            <a:endParaRPr lang="en-US" dirty="0"/>
          </a:p>
        </p:txBody>
      </p:sp>
      <p:cxnSp>
        <p:nvCxnSpPr>
          <p:cNvPr id="65" name="Straight Arrow Connector 64"/>
          <p:cNvCxnSpPr>
            <a:stCxn id="62" idx="2"/>
            <a:endCxn id="64" idx="0"/>
          </p:cNvCxnSpPr>
          <p:nvPr/>
        </p:nvCxnSpPr>
        <p:spPr>
          <a:xfrm>
            <a:off x="7829598" y="4930893"/>
            <a:ext cx="6421" cy="32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ight Arrow 66"/>
          <p:cNvSpPr/>
          <p:nvPr/>
        </p:nvSpPr>
        <p:spPr>
          <a:xfrm>
            <a:off x="6639918" y="5307142"/>
            <a:ext cx="269374" cy="21042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22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5" grpId="0" animBg="1"/>
      <p:bldP spid="32" grpId="0" animBg="1"/>
      <p:bldP spid="33" grpId="0" animBg="1"/>
      <p:bldP spid="34" grpId="0" animBg="1"/>
      <p:bldP spid="35" grpId="0" animBg="1"/>
      <p:bldP spid="43" grpId="0" animBg="1"/>
      <p:bldP spid="44" grpId="0" animBg="1"/>
      <p:bldP spid="45" grpId="0" animBg="1"/>
      <p:bldP spid="48" grpId="0" animBg="1"/>
      <p:bldP spid="50" grpId="0" animBg="1"/>
      <p:bldP spid="55" grpId="0" animBg="1"/>
      <p:bldP spid="56" grpId="0" animBg="1"/>
      <p:bldP spid="57" grpId="0" animBg="1"/>
      <p:bldP spid="58" grpId="0" animBg="1"/>
      <p:bldP spid="59" grpId="0" animBg="1"/>
      <p:bldP spid="62" grpId="0" animBg="1"/>
      <p:bldP spid="64"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pruning</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12</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370846" cy="5219700"/>
          </a:xfrm>
        </p:spPr>
        <p:txBody>
          <a:bodyPr/>
          <a:lstStyle/>
          <a:p>
            <a:pPr marL="571500" indent="-571500">
              <a:buFont typeface="Arial"/>
              <a:buChar char="•"/>
            </a:pPr>
            <a:r>
              <a:rPr lang="en-US" sz="3200" dirty="0" smtClean="0"/>
              <a:t>Prune unnecessary partitions entirely</a:t>
            </a:r>
          </a:p>
          <a:p>
            <a:pPr marL="566738" lvl="1" indent="-168275">
              <a:buFont typeface="Lucida Grande"/>
              <a:buChar char="–"/>
            </a:pPr>
            <a:r>
              <a:rPr lang="en-US" sz="2600" dirty="0">
                <a:solidFill>
                  <a:prstClr val="black"/>
                </a:solidFill>
              </a:rPr>
              <a:t> </a:t>
            </a:r>
            <a:r>
              <a:rPr lang="en-US" sz="2600" dirty="0" err="1" smtClean="0">
                <a:solidFill>
                  <a:prstClr val="black"/>
                </a:solidFill>
              </a:rPr>
              <a:t>HCatLoader</a:t>
            </a:r>
            <a:endParaRPr lang="en-US" sz="2600" dirty="0">
              <a:solidFill>
                <a:prstClr val="black"/>
              </a:solidFill>
            </a:endParaRPr>
          </a:p>
          <a:p>
            <a:pPr marL="571500" indent="-571500">
              <a:buFont typeface="Arial"/>
              <a:buChar char="•"/>
            </a:pPr>
            <a:endParaRPr lang="en-US" sz="3200" dirty="0" smtClean="0"/>
          </a:p>
        </p:txBody>
      </p:sp>
      <p:sp>
        <p:nvSpPr>
          <p:cNvPr id="7" name="Rectangle 6"/>
          <p:cNvSpPr/>
          <p:nvPr/>
        </p:nvSpPr>
        <p:spPr>
          <a:xfrm>
            <a:off x="1216711" y="2440614"/>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2010</a:t>
            </a:r>
            <a:endParaRPr lang="en-US" dirty="0"/>
          </a:p>
        </p:txBody>
      </p:sp>
      <p:sp>
        <p:nvSpPr>
          <p:cNvPr id="8" name="Rectangle 7"/>
          <p:cNvSpPr/>
          <p:nvPr/>
        </p:nvSpPr>
        <p:spPr>
          <a:xfrm>
            <a:off x="1216711" y="2991481"/>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2011</a:t>
            </a:r>
            <a:endParaRPr lang="en-US" dirty="0"/>
          </a:p>
        </p:txBody>
      </p:sp>
      <p:sp>
        <p:nvSpPr>
          <p:cNvPr id="9" name="Rectangle 8"/>
          <p:cNvSpPr/>
          <p:nvPr/>
        </p:nvSpPr>
        <p:spPr>
          <a:xfrm>
            <a:off x="1216711" y="3539374"/>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a:t>
            </a:r>
            <a:endParaRPr lang="en-US" dirty="0"/>
          </a:p>
        </p:txBody>
      </p:sp>
      <p:sp>
        <p:nvSpPr>
          <p:cNvPr id="10" name="Rectangle 9"/>
          <p:cNvSpPr/>
          <p:nvPr/>
        </p:nvSpPr>
        <p:spPr>
          <a:xfrm>
            <a:off x="2651605" y="2910266"/>
            <a:ext cx="1556945" cy="591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HCatLoader</a:t>
            </a:r>
            <a:endParaRPr lang="en-US" dirty="0"/>
          </a:p>
        </p:txBody>
      </p:sp>
      <p:sp>
        <p:nvSpPr>
          <p:cNvPr id="11" name="Rectangle 10"/>
          <p:cNvSpPr/>
          <p:nvPr/>
        </p:nvSpPr>
        <p:spPr>
          <a:xfrm>
            <a:off x="4758875" y="2919744"/>
            <a:ext cx="1556945" cy="591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Filter (year&gt;=2011)</a:t>
            </a:r>
            <a:endParaRPr lang="en-US" dirty="0"/>
          </a:p>
        </p:txBody>
      </p:sp>
      <p:cxnSp>
        <p:nvCxnSpPr>
          <p:cNvPr id="13" name="Straight Arrow Connector 12"/>
          <p:cNvCxnSpPr>
            <a:stCxn id="10" idx="3"/>
            <a:endCxn id="11" idx="1"/>
          </p:cNvCxnSpPr>
          <p:nvPr/>
        </p:nvCxnSpPr>
        <p:spPr>
          <a:xfrm>
            <a:off x="4208550" y="3206142"/>
            <a:ext cx="550325" cy="9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1"/>
          </p:cNvCxnSpPr>
          <p:nvPr/>
        </p:nvCxnSpPr>
        <p:spPr>
          <a:xfrm>
            <a:off x="2216325" y="2602491"/>
            <a:ext cx="435280" cy="603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3"/>
            <a:endCxn id="10" idx="1"/>
          </p:cNvCxnSpPr>
          <p:nvPr/>
        </p:nvCxnSpPr>
        <p:spPr>
          <a:xfrm>
            <a:off x="2216325" y="3190715"/>
            <a:ext cx="435280" cy="15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3"/>
            <a:endCxn id="10" idx="1"/>
          </p:cNvCxnSpPr>
          <p:nvPr/>
        </p:nvCxnSpPr>
        <p:spPr>
          <a:xfrm flipV="1">
            <a:off x="2216325" y="3206142"/>
            <a:ext cx="435280" cy="532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984811" y="4744255"/>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2010</a:t>
            </a:r>
            <a:endParaRPr lang="en-US" dirty="0"/>
          </a:p>
        </p:txBody>
      </p:sp>
      <p:sp>
        <p:nvSpPr>
          <p:cNvPr id="21" name="Rectangle 20"/>
          <p:cNvSpPr/>
          <p:nvPr/>
        </p:nvSpPr>
        <p:spPr>
          <a:xfrm>
            <a:off x="2984811" y="5295122"/>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2011</a:t>
            </a:r>
            <a:endParaRPr lang="en-US" dirty="0"/>
          </a:p>
        </p:txBody>
      </p:sp>
      <p:sp>
        <p:nvSpPr>
          <p:cNvPr id="22" name="Rectangle 21"/>
          <p:cNvSpPr/>
          <p:nvPr/>
        </p:nvSpPr>
        <p:spPr>
          <a:xfrm>
            <a:off x="2984811" y="5843015"/>
            <a:ext cx="999614" cy="398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a:t>
            </a:r>
            <a:endParaRPr lang="en-US" dirty="0"/>
          </a:p>
        </p:txBody>
      </p:sp>
      <p:sp>
        <p:nvSpPr>
          <p:cNvPr id="23" name="Rectangle 22"/>
          <p:cNvSpPr/>
          <p:nvPr/>
        </p:nvSpPr>
        <p:spPr>
          <a:xfrm>
            <a:off x="4419705" y="5213907"/>
            <a:ext cx="1556945" cy="591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HCatLoader</a:t>
            </a:r>
            <a:r>
              <a:rPr lang="en-US" dirty="0" smtClean="0"/>
              <a:t> (year&gt;=2011)</a:t>
            </a:r>
            <a:endParaRPr lang="en-US" dirty="0"/>
          </a:p>
        </p:txBody>
      </p:sp>
      <p:cxnSp>
        <p:nvCxnSpPr>
          <p:cNvPr id="27" name="Straight Arrow Connector 26"/>
          <p:cNvCxnSpPr>
            <a:stCxn id="21" idx="3"/>
            <a:endCxn id="23" idx="1"/>
          </p:cNvCxnSpPr>
          <p:nvPr/>
        </p:nvCxnSpPr>
        <p:spPr>
          <a:xfrm>
            <a:off x="3984425" y="5494356"/>
            <a:ext cx="435280" cy="15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2" idx="3"/>
            <a:endCxn id="23" idx="1"/>
          </p:cNvCxnSpPr>
          <p:nvPr/>
        </p:nvCxnSpPr>
        <p:spPr>
          <a:xfrm flipV="1">
            <a:off x="3984425" y="5509783"/>
            <a:ext cx="435280" cy="532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Multiply 28"/>
          <p:cNvSpPr/>
          <p:nvPr/>
        </p:nvSpPr>
        <p:spPr>
          <a:xfrm>
            <a:off x="2984811" y="4657089"/>
            <a:ext cx="999614" cy="556818"/>
          </a:xfrm>
          <a:prstGeom prst="mathMultiply">
            <a:avLst/>
          </a:prstGeom>
          <a:solidFill>
            <a:srgbClr val="FF00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3747873" y="4062361"/>
            <a:ext cx="460677" cy="52001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271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file compression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13</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7" name="Rectangle 6"/>
          <p:cNvSpPr/>
          <p:nvPr/>
        </p:nvSpPr>
        <p:spPr>
          <a:xfrm>
            <a:off x="485607" y="2428162"/>
            <a:ext cx="1369655" cy="18678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Pig Script</a:t>
            </a:r>
            <a:endParaRPr lang="en-US" dirty="0"/>
          </a:p>
        </p:txBody>
      </p:sp>
      <p:sp>
        <p:nvSpPr>
          <p:cNvPr id="9" name="Rectangle 8"/>
          <p:cNvSpPr/>
          <p:nvPr/>
        </p:nvSpPr>
        <p:spPr>
          <a:xfrm>
            <a:off x="2854352" y="1173473"/>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r>
              <a:rPr lang="en-US" dirty="0" smtClean="0"/>
              <a:t>ap 1</a:t>
            </a:r>
            <a:endParaRPr lang="en-US" dirty="0"/>
          </a:p>
        </p:txBody>
      </p:sp>
      <p:sp>
        <p:nvSpPr>
          <p:cNvPr id="11" name="Rectangle 10"/>
          <p:cNvSpPr/>
          <p:nvPr/>
        </p:nvSpPr>
        <p:spPr>
          <a:xfrm>
            <a:off x="2854352" y="1771174"/>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r>
              <a:rPr lang="en-US" dirty="0" smtClean="0"/>
              <a:t>educe 1</a:t>
            </a:r>
            <a:endParaRPr lang="en-US" dirty="0"/>
          </a:p>
        </p:txBody>
      </p:sp>
      <p:sp>
        <p:nvSpPr>
          <p:cNvPr id="12" name="Rectangle 11"/>
          <p:cNvSpPr/>
          <p:nvPr/>
        </p:nvSpPr>
        <p:spPr>
          <a:xfrm>
            <a:off x="2854352" y="3081619"/>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r>
              <a:rPr lang="en-US" dirty="0" smtClean="0"/>
              <a:t>ap 2</a:t>
            </a:r>
            <a:endParaRPr lang="en-US" dirty="0"/>
          </a:p>
        </p:txBody>
      </p:sp>
      <p:sp>
        <p:nvSpPr>
          <p:cNvPr id="13" name="Rectangle 12"/>
          <p:cNvSpPr/>
          <p:nvPr/>
        </p:nvSpPr>
        <p:spPr>
          <a:xfrm>
            <a:off x="2854352" y="3679320"/>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r>
              <a:rPr lang="en-US" dirty="0" smtClean="0"/>
              <a:t>educe 2</a:t>
            </a:r>
            <a:endParaRPr lang="en-US" dirty="0"/>
          </a:p>
        </p:txBody>
      </p:sp>
      <p:sp>
        <p:nvSpPr>
          <p:cNvPr id="14" name="Rectangle 13"/>
          <p:cNvSpPr/>
          <p:nvPr/>
        </p:nvSpPr>
        <p:spPr>
          <a:xfrm>
            <a:off x="2901173" y="2477971"/>
            <a:ext cx="1058369" cy="32375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Pig temp file</a:t>
            </a:r>
            <a:endParaRPr lang="en-US" sz="1200" dirty="0"/>
          </a:p>
        </p:txBody>
      </p:sp>
      <p:sp>
        <p:nvSpPr>
          <p:cNvPr id="15" name="Rectangle 14"/>
          <p:cNvSpPr/>
          <p:nvPr/>
        </p:nvSpPr>
        <p:spPr>
          <a:xfrm>
            <a:off x="2854352" y="4989766"/>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r>
              <a:rPr lang="en-US" dirty="0" smtClean="0"/>
              <a:t>ap 3</a:t>
            </a:r>
            <a:endParaRPr lang="en-US" dirty="0"/>
          </a:p>
        </p:txBody>
      </p:sp>
      <p:sp>
        <p:nvSpPr>
          <p:cNvPr id="16" name="Rectangle 15"/>
          <p:cNvSpPr/>
          <p:nvPr/>
        </p:nvSpPr>
        <p:spPr>
          <a:xfrm>
            <a:off x="2854352" y="5587467"/>
            <a:ext cx="1154995" cy="445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r>
              <a:rPr lang="en-US" dirty="0" smtClean="0"/>
              <a:t>educe 3</a:t>
            </a:r>
            <a:endParaRPr lang="en-US" dirty="0"/>
          </a:p>
        </p:txBody>
      </p:sp>
      <p:sp>
        <p:nvSpPr>
          <p:cNvPr id="17" name="Rectangle 16"/>
          <p:cNvSpPr/>
          <p:nvPr/>
        </p:nvSpPr>
        <p:spPr>
          <a:xfrm>
            <a:off x="2901173" y="4435927"/>
            <a:ext cx="1058369" cy="32375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Pig temp file</a:t>
            </a:r>
            <a:endParaRPr lang="en-US" sz="1200" dirty="0"/>
          </a:p>
        </p:txBody>
      </p:sp>
      <p:cxnSp>
        <p:nvCxnSpPr>
          <p:cNvPr id="19" name="Straight Arrow Connector 18"/>
          <p:cNvCxnSpPr>
            <a:stCxn id="9" idx="2"/>
            <a:endCxn id="11" idx="0"/>
          </p:cNvCxnSpPr>
          <p:nvPr/>
        </p:nvCxnSpPr>
        <p:spPr>
          <a:xfrm>
            <a:off x="3431850" y="1618774"/>
            <a:ext cx="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a:endCxn id="14" idx="0"/>
          </p:cNvCxnSpPr>
          <p:nvPr/>
        </p:nvCxnSpPr>
        <p:spPr>
          <a:xfrm flipH="1">
            <a:off x="3430358" y="2216475"/>
            <a:ext cx="1492" cy="261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2"/>
            <a:endCxn id="12" idx="0"/>
          </p:cNvCxnSpPr>
          <p:nvPr/>
        </p:nvCxnSpPr>
        <p:spPr>
          <a:xfrm>
            <a:off x="3430358" y="2801726"/>
            <a:ext cx="1492" cy="279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2"/>
            <a:endCxn id="13" idx="0"/>
          </p:cNvCxnSpPr>
          <p:nvPr/>
        </p:nvCxnSpPr>
        <p:spPr>
          <a:xfrm>
            <a:off x="3431850" y="3526920"/>
            <a:ext cx="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2"/>
            <a:endCxn id="17" idx="0"/>
          </p:cNvCxnSpPr>
          <p:nvPr/>
        </p:nvCxnSpPr>
        <p:spPr>
          <a:xfrm flipH="1">
            <a:off x="3430358" y="4124621"/>
            <a:ext cx="1492" cy="311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7" idx="2"/>
            <a:endCxn id="15" idx="0"/>
          </p:cNvCxnSpPr>
          <p:nvPr/>
        </p:nvCxnSpPr>
        <p:spPr>
          <a:xfrm>
            <a:off x="3430358" y="4759682"/>
            <a:ext cx="1492" cy="230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5" idx="2"/>
            <a:endCxn id="16" idx="0"/>
          </p:cNvCxnSpPr>
          <p:nvPr/>
        </p:nvCxnSpPr>
        <p:spPr>
          <a:xfrm>
            <a:off x="3431850" y="5435067"/>
            <a:ext cx="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ight Arrow 31"/>
          <p:cNvSpPr/>
          <p:nvPr/>
        </p:nvSpPr>
        <p:spPr>
          <a:xfrm>
            <a:off x="2166544" y="3237549"/>
            <a:ext cx="435799" cy="28937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ontent Placeholder 4"/>
          <p:cNvSpPr>
            <a:spLocks noGrp="1"/>
          </p:cNvSpPr>
          <p:nvPr>
            <p:ph sz="quarter" idx="14"/>
          </p:nvPr>
        </p:nvSpPr>
        <p:spPr>
          <a:xfrm>
            <a:off x="4258380" y="1144588"/>
            <a:ext cx="4428420" cy="5219700"/>
          </a:xfrm>
        </p:spPr>
        <p:txBody>
          <a:bodyPr/>
          <a:lstStyle/>
          <a:p>
            <a:pPr marL="171450" indent="-171450">
              <a:buFont typeface="Arial"/>
              <a:buChar char="•"/>
            </a:pPr>
            <a:r>
              <a:rPr lang="en-US" sz="3600" dirty="0" smtClean="0"/>
              <a:t>Intermediate file between map and reduce</a:t>
            </a:r>
          </a:p>
          <a:p>
            <a:pPr marL="566738" lvl="1" indent="-168275">
              <a:buFont typeface="Lucida Grande"/>
              <a:buChar char="–"/>
            </a:pPr>
            <a:r>
              <a:rPr lang="en-US" sz="2600" dirty="0" smtClean="0">
                <a:solidFill>
                  <a:prstClr val="black"/>
                </a:solidFill>
              </a:rPr>
              <a:t> Snappy</a:t>
            </a:r>
            <a:endParaRPr lang="en-US" dirty="0" smtClean="0"/>
          </a:p>
          <a:p>
            <a:pPr marL="171450" lvl="0" indent="-171450">
              <a:buFont typeface="Arial"/>
              <a:buChar char="•"/>
            </a:pPr>
            <a:r>
              <a:rPr lang="en-US" sz="3600" dirty="0" smtClean="0">
                <a:solidFill>
                  <a:prstClr val="black"/>
                </a:solidFill>
              </a:rPr>
              <a:t>Temp file between </a:t>
            </a:r>
            <a:r>
              <a:rPr lang="en-US" sz="3600" dirty="0" err="1" smtClean="0">
                <a:solidFill>
                  <a:prstClr val="black"/>
                </a:solidFill>
              </a:rPr>
              <a:t>mapreduce</a:t>
            </a:r>
            <a:r>
              <a:rPr lang="en-US" sz="3600" dirty="0" smtClean="0">
                <a:solidFill>
                  <a:prstClr val="black"/>
                </a:solidFill>
              </a:rPr>
              <a:t> jobs</a:t>
            </a:r>
          </a:p>
          <a:p>
            <a:pPr marL="566738" lvl="1" indent="-168275">
              <a:buFont typeface="Lucida Grande"/>
              <a:buChar char="–"/>
            </a:pPr>
            <a:r>
              <a:rPr lang="en-US" sz="2600" dirty="0">
                <a:solidFill>
                  <a:prstClr val="black"/>
                </a:solidFill>
              </a:rPr>
              <a:t> </a:t>
            </a:r>
            <a:r>
              <a:rPr lang="en-US" sz="2600" dirty="0" smtClean="0">
                <a:solidFill>
                  <a:prstClr val="black"/>
                </a:solidFill>
              </a:rPr>
              <a:t>No compression by default</a:t>
            </a:r>
            <a:endParaRPr lang="en-US" dirty="0">
              <a:solidFill>
                <a:prstClr val="black"/>
              </a:solidFill>
            </a:endParaRPr>
          </a:p>
          <a:p>
            <a:pPr marL="171450" lvl="0" indent="-171450">
              <a:buFont typeface="Arial"/>
              <a:buChar char="•"/>
            </a:pPr>
            <a:endParaRPr lang="en-US" sz="3600" dirty="0">
              <a:solidFill>
                <a:prstClr val="black"/>
              </a:solidFill>
            </a:endParaRPr>
          </a:p>
          <a:p>
            <a:pPr marL="109538" indent="-168275">
              <a:buFont typeface="Lucida Grande"/>
              <a:buChar char="–"/>
            </a:pPr>
            <a:endParaRPr lang="en-US" sz="800" dirty="0">
              <a:solidFill>
                <a:prstClr val="black"/>
              </a:solidFill>
            </a:endParaRPr>
          </a:p>
        </p:txBody>
      </p:sp>
    </p:spTree>
    <p:extLst>
      <p:ext uri="{BB962C8B-B14F-4D97-AF65-F5344CB8AC3E}">
        <p14:creationId xmlns:p14="http://schemas.microsoft.com/office/powerpoint/2010/main" val="329027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temp file compression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smtClean="0"/>
              <a:t>Pig temp </a:t>
            </a:r>
            <a:r>
              <a:rPr lang="en-US" sz="3600" dirty="0" smtClean="0"/>
              <a:t>file are not compressed by default</a:t>
            </a:r>
          </a:p>
          <a:p>
            <a:pPr marL="566738" lvl="1" indent="-168275">
              <a:buFont typeface="Lucida Grande"/>
              <a:buChar char="–"/>
            </a:pPr>
            <a:r>
              <a:rPr lang="en-US" sz="2600" dirty="0">
                <a:solidFill>
                  <a:prstClr val="black"/>
                </a:solidFill>
              </a:rPr>
              <a:t> </a:t>
            </a:r>
            <a:r>
              <a:rPr lang="en-US" sz="2600" dirty="0" smtClean="0">
                <a:solidFill>
                  <a:prstClr val="black"/>
                </a:solidFill>
              </a:rPr>
              <a:t>Issues </a:t>
            </a:r>
            <a:r>
              <a:rPr lang="en-US" sz="2600" dirty="0">
                <a:solidFill>
                  <a:prstClr val="black"/>
                </a:solidFill>
              </a:rPr>
              <a:t>with snappy (HADOOP-</a:t>
            </a:r>
            <a:r>
              <a:rPr lang="en-US" sz="2600" dirty="0" smtClean="0">
                <a:solidFill>
                  <a:prstClr val="black"/>
                </a:solidFill>
              </a:rPr>
              <a:t>7990)</a:t>
            </a:r>
          </a:p>
          <a:p>
            <a:pPr marL="566738" lvl="1" indent="-168275">
              <a:buFont typeface="Lucida Grande"/>
              <a:buChar char="–"/>
            </a:pPr>
            <a:r>
              <a:rPr lang="en-US" sz="2600" dirty="0">
                <a:solidFill>
                  <a:prstClr val="black"/>
                </a:solidFill>
              </a:rPr>
              <a:t> </a:t>
            </a:r>
            <a:r>
              <a:rPr lang="en-US" sz="2600" dirty="0" smtClean="0">
                <a:solidFill>
                  <a:prstClr val="black"/>
                </a:solidFill>
              </a:rPr>
              <a:t>LZO: not Apache license</a:t>
            </a:r>
            <a:endParaRPr lang="en-US" dirty="0">
              <a:solidFill>
                <a:prstClr val="black"/>
              </a:solidFill>
            </a:endParaRPr>
          </a:p>
          <a:p>
            <a:pPr marL="171450" indent="-171450">
              <a:buFont typeface="Arial"/>
              <a:buChar char="•"/>
            </a:pPr>
            <a:r>
              <a:rPr lang="en-US" sz="3600" dirty="0" smtClean="0"/>
              <a:t>Enable LZO compression</a:t>
            </a:r>
            <a:endParaRPr lang="en-US" dirty="0" smtClean="0"/>
          </a:p>
          <a:p>
            <a:pPr marL="566738" lvl="1" indent="-168275">
              <a:buFont typeface="Lucida Grande"/>
              <a:buChar char="–"/>
            </a:pPr>
            <a:r>
              <a:rPr lang="en-US" sz="2600" dirty="0" smtClean="0">
                <a:solidFill>
                  <a:prstClr val="black"/>
                </a:solidFill>
              </a:rPr>
              <a:t>Install LZO for </a:t>
            </a:r>
            <a:r>
              <a:rPr lang="en-US" sz="2600" dirty="0" err="1" smtClean="0">
                <a:solidFill>
                  <a:prstClr val="black"/>
                </a:solidFill>
              </a:rPr>
              <a:t>Hadoop</a:t>
            </a:r>
            <a:endParaRPr lang="en-US" sz="2600" dirty="0" smtClean="0">
              <a:solidFill>
                <a:prstClr val="black"/>
              </a:solidFill>
            </a:endParaRPr>
          </a:p>
          <a:p>
            <a:pPr marL="566738" lvl="1" indent="-168275">
              <a:buFont typeface="Lucida Grande"/>
              <a:buChar char="–"/>
            </a:pPr>
            <a:r>
              <a:rPr lang="en-US" sz="2400" dirty="0">
                <a:solidFill>
                  <a:schemeClr val="bg1"/>
                </a:solidFill>
              </a:rPr>
              <a:t>In </a:t>
            </a:r>
            <a:r>
              <a:rPr lang="en-US" sz="2400" dirty="0" err="1">
                <a:solidFill>
                  <a:schemeClr val="bg1"/>
                </a:solidFill>
              </a:rPr>
              <a:t>conf</a:t>
            </a:r>
            <a:r>
              <a:rPr lang="en-US" sz="2400" dirty="0">
                <a:solidFill>
                  <a:schemeClr val="bg1"/>
                </a:solidFill>
              </a:rPr>
              <a:t>/</a:t>
            </a:r>
            <a:r>
              <a:rPr lang="en-US" sz="2400" dirty="0" err="1">
                <a:solidFill>
                  <a:schemeClr val="bg1"/>
                </a:solidFill>
              </a:rPr>
              <a:t>pig.properties</a:t>
            </a:r>
            <a:endParaRPr lang="en-US" sz="2600" dirty="0">
              <a:solidFill>
                <a:prstClr val="black"/>
              </a:solidFill>
            </a:endParaRPr>
          </a:p>
          <a:p>
            <a:pPr marL="566738" lvl="1" indent="-168275">
              <a:buFont typeface="Lucida Grande"/>
              <a:buChar char="–"/>
            </a:pPr>
            <a:endParaRPr lang="en-US" sz="2600" dirty="0" smtClean="0">
              <a:solidFill>
                <a:prstClr val="black"/>
              </a:solidFill>
            </a:endParaRPr>
          </a:p>
          <a:p>
            <a:pPr marL="566738" lvl="1" indent="-168275">
              <a:buFont typeface="Lucida Grande"/>
              <a:buChar char="–"/>
            </a:pPr>
            <a:endParaRPr lang="en-US" sz="2600" dirty="0" smtClean="0">
              <a:solidFill>
                <a:prstClr val="black"/>
              </a:solidFill>
            </a:endParaRPr>
          </a:p>
          <a:p>
            <a:pPr marL="566738" lvl="1" indent="-168275">
              <a:buFont typeface="Lucida Grande"/>
              <a:buChar char="–"/>
            </a:pPr>
            <a:r>
              <a:rPr lang="en-US" sz="2600" dirty="0" smtClean="0">
                <a:solidFill>
                  <a:prstClr val="black"/>
                </a:solidFill>
              </a:rPr>
              <a:t>With </a:t>
            </a:r>
            <a:r>
              <a:rPr lang="en-US" sz="2600" dirty="0" err="1">
                <a:solidFill>
                  <a:prstClr val="black"/>
                </a:solidFill>
              </a:rPr>
              <a:t>lzo</a:t>
            </a:r>
            <a:r>
              <a:rPr lang="en-US" sz="2600" dirty="0">
                <a:solidFill>
                  <a:prstClr val="black"/>
                </a:solidFill>
              </a:rPr>
              <a:t>, up to &gt; 90% disk saving and 4x query speed </a:t>
            </a:r>
            <a:r>
              <a:rPr lang="en-US" sz="2600" dirty="0" smtClean="0">
                <a:solidFill>
                  <a:prstClr val="black"/>
                </a:solidFill>
              </a:rPr>
              <a:t>up</a:t>
            </a:r>
            <a:endParaRPr lang="en-US" dirty="0">
              <a:solidFill>
                <a:prstClr val="black"/>
              </a:solidFill>
            </a:endParaRPr>
          </a:p>
        </p:txBody>
      </p:sp>
      <p:sp>
        <p:nvSpPr>
          <p:cNvPr id="6" name="TextBox 5"/>
          <p:cNvSpPr txBox="1"/>
          <p:nvPr/>
        </p:nvSpPr>
        <p:spPr>
          <a:xfrm>
            <a:off x="1551460" y="5008437"/>
            <a:ext cx="3640776" cy="694626"/>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err="1">
                <a:solidFill>
                  <a:schemeClr val="bg1"/>
                </a:solidFill>
              </a:rPr>
              <a:t>pig.tmpfilecompression</a:t>
            </a:r>
            <a:r>
              <a:rPr lang="en-US" sz="1600" dirty="0">
                <a:solidFill>
                  <a:schemeClr val="bg1"/>
                </a:solidFill>
              </a:rPr>
              <a:t> = </a:t>
            </a:r>
            <a:r>
              <a:rPr lang="en-US" sz="1600" dirty="0" smtClean="0">
                <a:solidFill>
                  <a:schemeClr val="bg1"/>
                </a:solidFill>
              </a:rPr>
              <a:t>true</a:t>
            </a:r>
            <a:endParaRPr lang="en-US" sz="1600" dirty="0">
              <a:solidFill>
                <a:schemeClr val="bg1"/>
              </a:solidFill>
            </a:endParaRPr>
          </a:p>
          <a:p>
            <a:pPr fontAlgn="auto">
              <a:spcBef>
                <a:spcPct val="20000"/>
              </a:spcBef>
              <a:spcAft>
                <a:spcPts val="0"/>
              </a:spcAft>
            </a:pPr>
            <a:r>
              <a:rPr lang="en-US" sz="1600" dirty="0" err="1">
                <a:solidFill>
                  <a:schemeClr val="bg1"/>
                </a:solidFill>
              </a:rPr>
              <a:t>pig.tmpfilecompression.codec</a:t>
            </a:r>
            <a:r>
              <a:rPr lang="en-US" sz="1600" dirty="0">
                <a:solidFill>
                  <a:schemeClr val="bg1"/>
                </a:solidFill>
              </a:rPr>
              <a:t>  = </a:t>
            </a:r>
            <a:r>
              <a:rPr lang="en-US" sz="1600" dirty="0" err="1">
                <a:solidFill>
                  <a:schemeClr val="bg1"/>
                </a:solidFill>
              </a:rPr>
              <a:t>lzo</a:t>
            </a:r>
            <a:endParaRPr lang="en-US" sz="1600" dirty="0">
              <a:solidFill>
                <a:schemeClr val="bg1"/>
              </a:solidFill>
            </a:endParaRPr>
          </a:p>
        </p:txBody>
      </p:sp>
    </p:spTree>
    <p:extLst>
      <p:ext uri="{BB962C8B-B14F-4D97-AF65-F5344CB8AC3E}">
        <p14:creationId xmlns:p14="http://schemas.microsoft.com/office/powerpoint/2010/main" val="1933787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Multiquery</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15</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229600" cy="5219700"/>
          </a:xfrm>
        </p:spPr>
        <p:txBody>
          <a:bodyPr/>
          <a:lstStyle/>
          <a:p>
            <a:pPr marL="571500" indent="-571500">
              <a:buFont typeface="Arial"/>
              <a:buChar char="•"/>
            </a:pPr>
            <a:r>
              <a:rPr lang="en-US" sz="3600" dirty="0" smtClean="0"/>
              <a:t>Combine two or more map/reduce job into one</a:t>
            </a:r>
          </a:p>
          <a:p>
            <a:pPr marL="571500" indent="-571500">
              <a:buFont typeface="Arial"/>
              <a:buChar char="•"/>
            </a:pPr>
            <a:endParaRPr lang="en-US" sz="3600" dirty="0"/>
          </a:p>
          <a:p>
            <a:pPr marL="571500" indent="-571500">
              <a:buFont typeface="Arial"/>
              <a:buChar char="•"/>
            </a:pPr>
            <a:endParaRPr lang="en-US" sz="3600" dirty="0" smtClean="0"/>
          </a:p>
          <a:p>
            <a:pPr marL="571500" indent="-571500">
              <a:buFont typeface="Arial"/>
              <a:buChar char="•"/>
            </a:pPr>
            <a:endParaRPr lang="en-US" sz="3600" dirty="0"/>
          </a:p>
          <a:p>
            <a:pPr marL="571500" indent="-571500">
              <a:buFont typeface="Arial"/>
              <a:buChar char="•"/>
            </a:pPr>
            <a:endParaRPr lang="en-US" sz="3600" dirty="0" smtClean="0"/>
          </a:p>
          <a:p>
            <a:pPr marL="566738" lvl="1" indent="-168275">
              <a:buFont typeface="Lucida Grande"/>
              <a:buChar char="–"/>
            </a:pPr>
            <a:r>
              <a:rPr lang="en-US" sz="2600" dirty="0" smtClean="0">
                <a:solidFill>
                  <a:prstClr val="black"/>
                </a:solidFill>
              </a:rPr>
              <a:t> Happens automatically</a:t>
            </a:r>
          </a:p>
          <a:p>
            <a:pPr marL="566738" lvl="1" indent="-168275">
              <a:buFont typeface="Lucida Grande"/>
              <a:buChar char="–"/>
            </a:pPr>
            <a:r>
              <a:rPr lang="en-US" sz="2600" dirty="0">
                <a:solidFill>
                  <a:prstClr val="black"/>
                </a:solidFill>
              </a:rPr>
              <a:t> </a:t>
            </a:r>
            <a:r>
              <a:rPr lang="en-US" sz="2600" dirty="0" smtClean="0">
                <a:solidFill>
                  <a:prstClr val="black"/>
                </a:solidFill>
              </a:rPr>
              <a:t>Cases we want to control </a:t>
            </a:r>
            <a:r>
              <a:rPr lang="en-US" sz="2600" dirty="0" err="1" smtClean="0">
                <a:solidFill>
                  <a:prstClr val="black"/>
                </a:solidFill>
              </a:rPr>
              <a:t>multiquery</a:t>
            </a:r>
            <a:r>
              <a:rPr lang="en-US" sz="2600" dirty="0" smtClean="0">
                <a:solidFill>
                  <a:prstClr val="black"/>
                </a:solidFill>
              </a:rPr>
              <a:t>: combine too many</a:t>
            </a:r>
            <a:endParaRPr lang="en-US" sz="2600" dirty="0">
              <a:solidFill>
                <a:prstClr val="black"/>
              </a:solidFill>
            </a:endParaRPr>
          </a:p>
          <a:p>
            <a:pPr marL="571500" indent="-571500">
              <a:buFont typeface="Arial"/>
              <a:buChar char="•"/>
            </a:pPr>
            <a:endParaRPr lang="en-US" sz="3600" dirty="0"/>
          </a:p>
          <a:p>
            <a:pPr marL="571500" indent="-571500">
              <a:buFont typeface="Arial"/>
              <a:buChar char="•"/>
            </a:pPr>
            <a:endParaRPr lang="en-US" sz="3600" dirty="0"/>
          </a:p>
        </p:txBody>
      </p:sp>
      <p:sp>
        <p:nvSpPr>
          <p:cNvPr id="5" name="Rectangle 4"/>
          <p:cNvSpPr/>
          <p:nvPr/>
        </p:nvSpPr>
        <p:spPr>
          <a:xfrm>
            <a:off x="3708608" y="2238131"/>
            <a:ext cx="131984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7" name="Rectangle 6"/>
          <p:cNvSpPr/>
          <p:nvPr/>
        </p:nvSpPr>
        <p:spPr>
          <a:xfrm>
            <a:off x="1768099" y="3044270"/>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Group by $0 </a:t>
            </a:r>
            <a:endParaRPr lang="en-US" dirty="0"/>
          </a:p>
        </p:txBody>
      </p:sp>
      <p:sp>
        <p:nvSpPr>
          <p:cNvPr id="8" name="Rectangle 7"/>
          <p:cNvSpPr/>
          <p:nvPr/>
        </p:nvSpPr>
        <p:spPr>
          <a:xfrm>
            <a:off x="3638793" y="3044270"/>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Group by $1 </a:t>
            </a:r>
            <a:endParaRPr lang="en-US" dirty="0"/>
          </a:p>
        </p:txBody>
      </p:sp>
      <p:sp>
        <p:nvSpPr>
          <p:cNvPr id="9" name="Rectangle 8"/>
          <p:cNvSpPr/>
          <p:nvPr/>
        </p:nvSpPr>
        <p:spPr>
          <a:xfrm>
            <a:off x="1768099" y="3769468"/>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sp>
        <p:nvSpPr>
          <p:cNvPr id="10" name="Rectangle 9"/>
          <p:cNvSpPr/>
          <p:nvPr/>
        </p:nvSpPr>
        <p:spPr>
          <a:xfrm>
            <a:off x="3638793" y="3769468"/>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sp>
        <p:nvSpPr>
          <p:cNvPr id="11" name="Rectangle 10"/>
          <p:cNvSpPr/>
          <p:nvPr/>
        </p:nvSpPr>
        <p:spPr>
          <a:xfrm>
            <a:off x="1768099" y="4544474"/>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Store</a:t>
            </a:r>
            <a:endParaRPr lang="en-US" dirty="0"/>
          </a:p>
        </p:txBody>
      </p:sp>
      <p:sp>
        <p:nvSpPr>
          <p:cNvPr id="12" name="Rectangle 11"/>
          <p:cNvSpPr/>
          <p:nvPr/>
        </p:nvSpPr>
        <p:spPr>
          <a:xfrm>
            <a:off x="3638793" y="4568827"/>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Store</a:t>
            </a:r>
            <a:endParaRPr lang="en-US" dirty="0"/>
          </a:p>
        </p:txBody>
      </p:sp>
      <p:cxnSp>
        <p:nvCxnSpPr>
          <p:cNvPr id="14" name="Straight Arrow Connector 13"/>
          <p:cNvCxnSpPr>
            <a:stCxn id="5" idx="2"/>
            <a:endCxn id="7" idx="0"/>
          </p:cNvCxnSpPr>
          <p:nvPr/>
        </p:nvCxnSpPr>
        <p:spPr>
          <a:xfrm flipH="1">
            <a:off x="2497839" y="2698859"/>
            <a:ext cx="1870694" cy="345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8" idx="0"/>
          </p:cNvCxnSpPr>
          <p:nvPr/>
        </p:nvCxnSpPr>
        <p:spPr>
          <a:xfrm>
            <a:off x="4368533" y="2698859"/>
            <a:ext cx="0" cy="345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9" idx="0"/>
          </p:cNvCxnSpPr>
          <p:nvPr/>
        </p:nvCxnSpPr>
        <p:spPr>
          <a:xfrm>
            <a:off x="2497839" y="3504998"/>
            <a:ext cx="0" cy="264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2"/>
            <a:endCxn id="11" idx="0"/>
          </p:cNvCxnSpPr>
          <p:nvPr/>
        </p:nvCxnSpPr>
        <p:spPr>
          <a:xfrm>
            <a:off x="2497839" y="4230196"/>
            <a:ext cx="0" cy="314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2"/>
            <a:endCxn id="10" idx="0"/>
          </p:cNvCxnSpPr>
          <p:nvPr/>
        </p:nvCxnSpPr>
        <p:spPr>
          <a:xfrm>
            <a:off x="4368533" y="3504998"/>
            <a:ext cx="0" cy="264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a:endCxn id="12" idx="0"/>
          </p:cNvCxnSpPr>
          <p:nvPr/>
        </p:nvCxnSpPr>
        <p:spPr>
          <a:xfrm>
            <a:off x="4368533" y="4230196"/>
            <a:ext cx="0" cy="338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696272" y="3062673"/>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Group by $2 </a:t>
            </a:r>
            <a:endParaRPr lang="en-US" dirty="0"/>
          </a:p>
        </p:txBody>
      </p:sp>
      <p:sp>
        <p:nvSpPr>
          <p:cNvPr id="26" name="Rectangle 25"/>
          <p:cNvSpPr/>
          <p:nvPr/>
        </p:nvSpPr>
        <p:spPr>
          <a:xfrm>
            <a:off x="5696272" y="3787871"/>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Foreach</a:t>
            </a:r>
            <a:endParaRPr lang="en-US" dirty="0"/>
          </a:p>
        </p:txBody>
      </p:sp>
      <p:sp>
        <p:nvSpPr>
          <p:cNvPr id="27" name="Rectangle 26"/>
          <p:cNvSpPr/>
          <p:nvPr/>
        </p:nvSpPr>
        <p:spPr>
          <a:xfrm>
            <a:off x="5696272" y="4587230"/>
            <a:ext cx="1459479" cy="46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Store</a:t>
            </a:r>
            <a:endParaRPr lang="en-US" dirty="0"/>
          </a:p>
        </p:txBody>
      </p:sp>
      <p:cxnSp>
        <p:nvCxnSpPr>
          <p:cNvPr id="28" name="Straight Arrow Connector 27"/>
          <p:cNvCxnSpPr>
            <a:stCxn id="25" idx="2"/>
            <a:endCxn id="26" idx="0"/>
          </p:cNvCxnSpPr>
          <p:nvPr/>
        </p:nvCxnSpPr>
        <p:spPr>
          <a:xfrm>
            <a:off x="6426012" y="3523401"/>
            <a:ext cx="0" cy="264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6" idx="2"/>
            <a:endCxn id="27" idx="0"/>
          </p:cNvCxnSpPr>
          <p:nvPr/>
        </p:nvCxnSpPr>
        <p:spPr>
          <a:xfrm>
            <a:off x="6426012" y="4248599"/>
            <a:ext cx="0" cy="338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2"/>
            <a:endCxn id="25" idx="0"/>
          </p:cNvCxnSpPr>
          <p:nvPr/>
        </p:nvCxnSpPr>
        <p:spPr>
          <a:xfrm>
            <a:off x="4368533" y="2698859"/>
            <a:ext cx="2057479" cy="363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98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t>
            </a:r>
            <a:r>
              <a:rPr lang="en-US" dirty="0" err="1"/>
              <a:t>m</a:t>
            </a:r>
            <a:r>
              <a:rPr lang="en-US" dirty="0" err="1" smtClean="0"/>
              <a:t>ultiquery</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16</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229600" cy="5219700"/>
          </a:xfrm>
        </p:spPr>
        <p:txBody>
          <a:bodyPr/>
          <a:lstStyle/>
          <a:p>
            <a:pPr marL="571500" indent="-571500">
              <a:buFont typeface="Arial"/>
              <a:buChar char="•"/>
            </a:pPr>
            <a:r>
              <a:rPr lang="en-US" sz="3600" dirty="0" smtClean="0"/>
              <a:t>Disable </a:t>
            </a:r>
            <a:r>
              <a:rPr lang="en-US" sz="3600" dirty="0" err="1" smtClean="0"/>
              <a:t>multiquery</a:t>
            </a:r>
            <a:endParaRPr lang="en-US" sz="2600" dirty="0" smtClean="0">
              <a:solidFill>
                <a:prstClr val="black"/>
              </a:solidFill>
            </a:endParaRPr>
          </a:p>
          <a:p>
            <a:pPr marL="566738" lvl="1" indent="-168275">
              <a:buFont typeface="Lucida Grande"/>
              <a:buChar char="–"/>
            </a:pPr>
            <a:r>
              <a:rPr lang="en-US" sz="2600" dirty="0">
                <a:solidFill>
                  <a:prstClr val="black"/>
                </a:solidFill>
              </a:rPr>
              <a:t> C</a:t>
            </a:r>
            <a:r>
              <a:rPr lang="en-US" sz="2600" dirty="0" smtClean="0">
                <a:solidFill>
                  <a:prstClr val="black"/>
                </a:solidFill>
              </a:rPr>
              <a:t>ommand line option: -M</a:t>
            </a:r>
            <a:endParaRPr lang="en-US" sz="2600" dirty="0">
              <a:solidFill>
                <a:prstClr val="black"/>
              </a:solidFill>
            </a:endParaRPr>
          </a:p>
          <a:p>
            <a:pPr marL="571500" indent="-571500">
              <a:buFont typeface="Arial"/>
              <a:buChar char="•"/>
            </a:pPr>
            <a:r>
              <a:rPr lang="en-US" sz="3600" dirty="0" smtClean="0"/>
              <a:t>Using “exec” to mark the boundary</a:t>
            </a:r>
            <a:endParaRPr lang="en-US" sz="3600" dirty="0"/>
          </a:p>
        </p:txBody>
      </p:sp>
      <p:sp>
        <p:nvSpPr>
          <p:cNvPr id="7" name="TextBox 6"/>
          <p:cNvSpPr txBox="1"/>
          <p:nvPr/>
        </p:nvSpPr>
        <p:spPr>
          <a:xfrm>
            <a:off x="1551459" y="3050766"/>
            <a:ext cx="4562179" cy="3313521"/>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rgbClr val="FF0000"/>
                </a:solidFill>
              </a:rPr>
              <a:t> </a:t>
            </a:r>
            <a:r>
              <a:rPr lang="en-US" sz="1600" dirty="0" smtClean="0">
                <a:solidFill>
                  <a:schemeClr val="bg1"/>
                </a:solidFill>
              </a:rPr>
              <a:t>‘input’;</a:t>
            </a:r>
          </a:p>
          <a:p>
            <a:pPr fontAlgn="auto">
              <a:spcBef>
                <a:spcPct val="20000"/>
              </a:spcBef>
              <a:spcAft>
                <a:spcPts val="0"/>
              </a:spcAft>
            </a:pPr>
            <a:r>
              <a:rPr lang="en-US" sz="1600" dirty="0" smtClean="0">
                <a:solidFill>
                  <a:schemeClr val="bg1"/>
                </a:solidFill>
              </a:rPr>
              <a:t>B0 = </a:t>
            </a:r>
            <a:r>
              <a:rPr lang="en-US" sz="1600" b="1" dirty="0" smtClean="0">
                <a:solidFill>
                  <a:srgbClr val="FF0000"/>
                </a:solidFill>
              </a:rPr>
              <a:t>group</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dirty="0" smtClean="0">
                <a:solidFill>
                  <a:schemeClr val="bg1"/>
                </a:solidFill>
              </a:rPr>
              <a:t>C0 = </a:t>
            </a:r>
            <a:r>
              <a:rPr lang="en-US" sz="1600" b="1" dirty="0" err="1" smtClean="0">
                <a:solidFill>
                  <a:srgbClr val="FF0000"/>
                </a:solidFill>
              </a:rPr>
              <a:t>foreach</a:t>
            </a:r>
            <a:r>
              <a:rPr lang="en-US" sz="1600" dirty="0" smtClean="0">
                <a:solidFill>
                  <a:srgbClr val="FF0000"/>
                </a:solidFill>
              </a:rPr>
              <a:t> </a:t>
            </a:r>
            <a:r>
              <a:rPr lang="en-US" sz="1600" dirty="0" smtClean="0">
                <a:solidFill>
                  <a:schemeClr val="bg1"/>
                </a:solidFill>
              </a:rPr>
              <a:t>B0 </a:t>
            </a:r>
            <a:r>
              <a:rPr lang="en-US" sz="1600" b="1" dirty="0" smtClean="0">
                <a:solidFill>
                  <a:srgbClr val="FF0000"/>
                </a:solidFill>
              </a:rPr>
              <a:t>generate</a:t>
            </a:r>
            <a:r>
              <a:rPr lang="en-US" sz="1600" dirty="0" smtClean="0">
                <a:solidFill>
                  <a:srgbClr val="FF0000"/>
                </a:solidFill>
              </a:rPr>
              <a:t> </a:t>
            </a:r>
            <a:r>
              <a:rPr lang="en-US" sz="1600" dirty="0" smtClean="0">
                <a:solidFill>
                  <a:schemeClr val="bg1"/>
                </a:solidFill>
              </a:rPr>
              <a:t>group, COUNT(A);</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C0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‘output0’;</a:t>
            </a:r>
          </a:p>
          <a:p>
            <a:pPr fontAlgn="auto">
              <a:spcBef>
                <a:spcPct val="20000"/>
              </a:spcBef>
              <a:spcAft>
                <a:spcPts val="0"/>
              </a:spcAft>
            </a:pPr>
            <a:r>
              <a:rPr lang="en-US" sz="1600" dirty="0" smtClean="0">
                <a:solidFill>
                  <a:schemeClr val="bg1"/>
                </a:solidFill>
              </a:rPr>
              <a:t>B1 </a:t>
            </a:r>
            <a:r>
              <a:rPr lang="en-US" sz="1600" dirty="0">
                <a:solidFill>
                  <a:schemeClr val="bg1"/>
                </a:solidFill>
              </a:rPr>
              <a:t>= </a:t>
            </a:r>
            <a:r>
              <a:rPr lang="en-US" sz="1600" b="1" dirty="0">
                <a:solidFill>
                  <a:srgbClr val="FF0000"/>
                </a:solidFill>
              </a:rPr>
              <a:t>group</a:t>
            </a:r>
            <a:r>
              <a:rPr lang="en-US" sz="1600" dirty="0">
                <a:solidFill>
                  <a:srgbClr val="FF0000"/>
                </a:solidFill>
              </a:rPr>
              <a:t> </a:t>
            </a:r>
            <a:r>
              <a:rPr lang="en-US" sz="1600" dirty="0">
                <a:solidFill>
                  <a:schemeClr val="bg1"/>
                </a:solidFill>
              </a:rPr>
              <a:t>A </a:t>
            </a:r>
            <a:r>
              <a:rPr lang="en-US" sz="1600" b="1" dirty="0">
                <a:solidFill>
                  <a:srgbClr val="FF0000"/>
                </a:solidFill>
              </a:rPr>
              <a:t>by</a:t>
            </a:r>
            <a:r>
              <a:rPr lang="en-US" sz="1600" dirty="0">
                <a:solidFill>
                  <a:srgbClr val="FF0000"/>
                </a:solidFill>
              </a:rPr>
              <a:t> </a:t>
            </a:r>
            <a:r>
              <a:rPr lang="en-US" sz="1600" dirty="0" smtClean="0">
                <a:solidFill>
                  <a:schemeClr val="bg1"/>
                </a:solidFill>
              </a:rPr>
              <a:t>$1;</a:t>
            </a:r>
            <a:endParaRPr lang="en-US" sz="1600" dirty="0">
              <a:solidFill>
                <a:schemeClr val="bg1"/>
              </a:solidFill>
            </a:endParaRPr>
          </a:p>
          <a:p>
            <a:pPr fontAlgn="auto">
              <a:spcBef>
                <a:spcPct val="20000"/>
              </a:spcBef>
              <a:spcAft>
                <a:spcPts val="0"/>
              </a:spcAft>
            </a:pPr>
            <a:r>
              <a:rPr lang="en-US" sz="1600" dirty="0" smtClean="0">
                <a:solidFill>
                  <a:schemeClr val="bg1"/>
                </a:solidFill>
              </a:rPr>
              <a:t>C1 </a:t>
            </a:r>
            <a:r>
              <a:rPr lang="en-US" sz="1600" dirty="0">
                <a:solidFill>
                  <a:schemeClr val="bg1"/>
                </a:solidFill>
              </a:rPr>
              <a:t>= </a:t>
            </a:r>
            <a:r>
              <a:rPr lang="en-US" sz="1600" b="1" dirty="0" err="1">
                <a:solidFill>
                  <a:srgbClr val="FF0000"/>
                </a:solidFill>
              </a:rPr>
              <a:t>foreach</a:t>
            </a:r>
            <a:r>
              <a:rPr lang="en-US" sz="1600" dirty="0">
                <a:solidFill>
                  <a:srgbClr val="FF0000"/>
                </a:solidFill>
              </a:rPr>
              <a:t> </a:t>
            </a:r>
            <a:r>
              <a:rPr lang="en-US" sz="1600" dirty="0" smtClean="0">
                <a:solidFill>
                  <a:schemeClr val="bg1"/>
                </a:solidFill>
              </a:rPr>
              <a:t>B1 </a:t>
            </a:r>
            <a:r>
              <a:rPr lang="en-US" sz="1600" b="1" dirty="0">
                <a:solidFill>
                  <a:srgbClr val="FF0000"/>
                </a:solidFill>
              </a:rPr>
              <a:t>generate</a:t>
            </a:r>
            <a:r>
              <a:rPr lang="en-US" sz="1600" dirty="0">
                <a:solidFill>
                  <a:srgbClr val="FF0000"/>
                </a:solidFill>
              </a:rPr>
              <a:t> </a:t>
            </a:r>
            <a:r>
              <a:rPr lang="en-US" sz="1600" dirty="0">
                <a:solidFill>
                  <a:schemeClr val="bg1"/>
                </a:solidFill>
              </a:rPr>
              <a:t>group, COUNT(A);</a:t>
            </a:r>
          </a:p>
          <a:p>
            <a:pPr fontAlgn="auto">
              <a:spcBef>
                <a:spcPct val="20000"/>
              </a:spcBef>
              <a:spcAft>
                <a:spcPts val="0"/>
              </a:spcAft>
            </a:pPr>
            <a:r>
              <a:rPr lang="en-US" sz="1600" b="1" dirty="0">
                <a:solidFill>
                  <a:srgbClr val="FF0000"/>
                </a:solidFill>
              </a:rPr>
              <a:t>Store</a:t>
            </a:r>
            <a:r>
              <a:rPr lang="en-US" sz="1600" dirty="0">
                <a:solidFill>
                  <a:srgbClr val="FF0000"/>
                </a:solidFill>
              </a:rPr>
              <a:t> </a:t>
            </a:r>
            <a:r>
              <a:rPr lang="en-US" sz="1600" dirty="0" smtClean="0">
                <a:solidFill>
                  <a:schemeClr val="bg1"/>
                </a:solidFill>
              </a:rPr>
              <a:t>C1 </a:t>
            </a:r>
            <a:r>
              <a:rPr lang="en-US" sz="1600" b="1" dirty="0">
                <a:solidFill>
                  <a:srgbClr val="FF0000"/>
                </a:solidFill>
              </a:rPr>
              <a:t>into</a:t>
            </a:r>
            <a:r>
              <a:rPr lang="en-US" sz="1600" dirty="0">
                <a:solidFill>
                  <a:srgbClr val="FF0000"/>
                </a:solidFill>
              </a:rPr>
              <a:t> </a:t>
            </a:r>
            <a:r>
              <a:rPr lang="en-US" sz="1600" dirty="0">
                <a:solidFill>
                  <a:schemeClr val="bg1"/>
                </a:solidFill>
              </a:rPr>
              <a:t>‘</a:t>
            </a:r>
            <a:r>
              <a:rPr lang="en-US" sz="1600" dirty="0" smtClean="0">
                <a:solidFill>
                  <a:schemeClr val="bg1"/>
                </a:solidFill>
              </a:rPr>
              <a:t>output1’;</a:t>
            </a:r>
          </a:p>
          <a:p>
            <a:pPr fontAlgn="auto">
              <a:spcBef>
                <a:spcPct val="20000"/>
              </a:spcBef>
              <a:spcAft>
                <a:spcPts val="0"/>
              </a:spcAft>
            </a:pPr>
            <a:r>
              <a:rPr lang="en-US" sz="1600" b="1" dirty="0" smtClean="0">
                <a:solidFill>
                  <a:srgbClr val="0000FF"/>
                </a:solidFill>
              </a:rPr>
              <a:t>exec</a:t>
            </a:r>
          </a:p>
          <a:p>
            <a:pPr fontAlgn="auto">
              <a:spcBef>
                <a:spcPct val="20000"/>
              </a:spcBef>
              <a:spcAft>
                <a:spcPts val="0"/>
              </a:spcAft>
            </a:pPr>
            <a:r>
              <a:rPr lang="en-US" sz="1600" dirty="0" smtClean="0">
                <a:solidFill>
                  <a:schemeClr val="bg1"/>
                </a:solidFill>
              </a:rPr>
              <a:t>B2 </a:t>
            </a:r>
            <a:r>
              <a:rPr lang="en-US" sz="1600" dirty="0">
                <a:solidFill>
                  <a:schemeClr val="bg1"/>
                </a:solidFill>
              </a:rPr>
              <a:t>= </a:t>
            </a:r>
            <a:r>
              <a:rPr lang="en-US" sz="1600" b="1" dirty="0">
                <a:solidFill>
                  <a:srgbClr val="FF0000"/>
                </a:solidFill>
              </a:rPr>
              <a:t>group</a:t>
            </a:r>
            <a:r>
              <a:rPr lang="en-US" sz="1600" dirty="0">
                <a:solidFill>
                  <a:srgbClr val="FF0000"/>
                </a:solidFill>
              </a:rPr>
              <a:t> </a:t>
            </a:r>
            <a:r>
              <a:rPr lang="en-US" sz="1600" dirty="0">
                <a:solidFill>
                  <a:schemeClr val="bg1"/>
                </a:solidFill>
              </a:rPr>
              <a:t>A </a:t>
            </a:r>
            <a:r>
              <a:rPr lang="en-US" sz="1600" b="1" dirty="0">
                <a:solidFill>
                  <a:srgbClr val="FF0000"/>
                </a:solidFill>
              </a:rPr>
              <a:t>by</a:t>
            </a:r>
            <a:r>
              <a:rPr lang="en-US" sz="1600" dirty="0">
                <a:solidFill>
                  <a:srgbClr val="FF0000"/>
                </a:solidFill>
              </a:rPr>
              <a:t> </a:t>
            </a:r>
            <a:r>
              <a:rPr lang="en-US" sz="1600" dirty="0" smtClean="0">
                <a:solidFill>
                  <a:schemeClr val="bg1"/>
                </a:solidFill>
              </a:rPr>
              <a:t>$2;</a:t>
            </a:r>
            <a:endParaRPr lang="en-US" sz="1600" dirty="0">
              <a:solidFill>
                <a:schemeClr val="bg1"/>
              </a:solidFill>
            </a:endParaRPr>
          </a:p>
          <a:p>
            <a:pPr fontAlgn="auto">
              <a:spcBef>
                <a:spcPct val="20000"/>
              </a:spcBef>
              <a:spcAft>
                <a:spcPts val="0"/>
              </a:spcAft>
            </a:pPr>
            <a:r>
              <a:rPr lang="en-US" sz="1600" dirty="0" smtClean="0">
                <a:solidFill>
                  <a:schemeClr val="bg1"/>
                </a:solidFill>
              </a:rPr>
              <a:t>C2 </a:t>
            </a:r>
            <a:r>
              <a:rPr lang="en-US" sz="1600" dirty="0">
                <a:solidFill>
                  <a:schemeClr val="bg1"/>
                </a:solidFill>
              </a:rPr>
              <a:t>= </a:t>
            </a:r>
            <a:r>
              <a:rPr lang="en-US" sz="1600" b="1" dirty="0" err="1">
                <a:solidFill>
                  <a:srgbClr val="FF0000"/>
                </a:solidFill>
              </a:rPr>
              <a:t>foreach</a:t>
            </a:r>
            <a:r>
              <a:rPr lang="en-US" sz="1600" dirty="0">
                <a:solidFill>
                  <a:srgbClr val="FF0000"/>
                </a:solidFill>
              </a:rPr>
              <a:t> </a:t>
            </a:r>
            <a:r>
              <a:rPr lang="en-US" sz="1600" dirty="0" smtClean="0">
                <a:solidFill>
                  <a:schemeClr val="bg1"/>
                </a:solidFill>
              </a:rPr>
              <a:t>B2 </a:t>
            </a:r>
            <a:r>
              <a:rPr lang="en-US" sz="1600" b="1" dirty="0">
                <a:solidFill>
                  <a:srgbClr val="FF0000"/>
                </a:solidFill>
              </a:rPr>
              <a:t>generate</a:t>
            </a:r>
            <a:r>
              <a:rPr lang="en-US" sz="1600" dirty="0">
                <a:solidFill>
                  <a:srgbClr val="FF0000"/>
                </a:solidFill>
              </a:rPr>
              <a:t> </a:t>
            </a:r>
            <a:r>
              <a:rPr lang="en-US" sz="1600" dirty="0">
                <a:solidFill>
                  <a:schemeClr val="bg1"/>
                </a:solidFill>
              </a:rPr>
              <a:t>group, COUNT(A);</a:t>
            </a:r>
          </a:p>
          <a:p>
            <a:pPr fontAlgn="auto">
              <a:spcBef>
                <a:spcPct val="20000"/>
              </a:spcBef>
              <a:spcAft>
                <a:spcPts val="0"/>
              </a:spcAft>
            </a:pPr>
            <a:r>
              <a:rPr lang="en-US" sz="1600" b="1" dirty="0">
                <a:solidFill>
                  <a:srgbClr val="FF0000"/>
                </a:solidFill>
              </a:rPr>
              <a:t>Store</a:t>
            </a:r>
            <a:r>
              <a:rPr lang="en-US" sz="1600" dirty="0">
                <a:solidFill>
                  <a:srgbClr val="FF0000"/>
                </a:solidFill>
              </a:rPr>
              <a:t> </a:t>
            </a:r>
            <a:r>
              <a:rPr lang="en-US" sz="1600" dirty="0" smtClean="0">
                <a:solidFill>
                  <a:schemeClr val="bg1"/>
                </a:solidFill>
              </a:rPr>
              <a:t>C2 </a:t>
            </a:r>
            <a:r>
              <a:rPr lang="en-US" sz="1600" b="1" dirty="0">
                <a:solidFill>
                  <a:srgbClr val="FF0000"/>
                </a:solidFill>
              </a:rPr>
              <a:t>into</a:t>
            </a:r>
            <a:r>
              <a:rPr lang="en-US" sz="1600" dirty="0">
                <a:solidFill>
                  <a:srgbClr val="FF0000"/>
                </a:solidFill>
              </a:rPr>
              <a:t> </a:t>
            </a:r>
            <a:r>
              <a:rPr lang="en-US" sz="1600" dirty="0">
                <a:solidFill>
                  <a:schemeClr val="bg1"/>
                </a:solidFill>
              </a:rPr>
              <a:t>‘</a:t>
            </a:r>
            <a:r>
              <a:rPr lang="en-US" sz="1600" dirty="0" smtClean="0">
                <a:solidFill>
                  <a:schemeClr val="bg1"/>
                </a:solidFill>
              </a:rPr>
              <a:t>output2’</a:t>
            </a:r>
            <a:r>
              <a:rPr lang="en-US" sz="1600" dirty="0">
                <a:solidFill>
                  <a:schemeClr val="bg1"/>
                </a:solidFill>
              </a:rPr>
              <a:t>;</a:t>
            </a:r>
          </a:p>
          <a:p>
            <a:pPr fontAlgn="auto">
              <a:spcBef>
                <a:spcPct val="20000"/>
              </a:spcBef>
              <a:spcAft>
                <a:spcPts val="0"/>
              </a:spcAft>
            </a:pPr>
            <a:endParaRPr lang="en-US" sz="1600" b="1" dirty="0">
              <a:solidFill>
                <a:schemeClr val="bg1"/>
              </a:solidFill>
            </a:endParaRPr>
          </a:p>
        </p:txBody>
      </p:sp>
    </p:spTree>
    <p:extLst>
      <p:ext uri="{BB962C8B-B14F-4D97-AF65-F5344CB8AC3E}">
        <p14:creationId xmlns:p14="http://schemas.microsoft.com/office/powerpoint/2010/main" val="48951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the right UDF</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229600" cy="5219700"/>
          </a:xfrm>
        </p:spPr>
        <p:txBody>
          <a:bodyPr/>
          <a:lstStyle/>
          <a:p>
            <a:pPr marL="571500" indent="-571500">
              <a:buFont typeface="Arial"/>
              <a:buChar char="•"/>
            </a:pPr>
            <a:r>
              <a:rPr lang="en-US" sz="3600" dirty="0" smtClean="0">
                <a:solidFill>
                  <a:prstClr val="black"/>
                </a:solidFill>
              </a:rPr>
              <a:t>Algebraic UDF</a:t>
            </a:r>
          </a:p>
          <a:p>
            <a:pPr marL="566738" lvl="1" indent="-168275">
              <a:buFont typeface="Lucida Grande"/>
              <a:buChar char="–"/>
            </a:pPr>
            <a:r>
              <a:rPr lang="en-US" sz="2600" dirty="0" smtClean="0">
                <a:solidFill>
                  <a:prstClr val="black"/>
                </a:solidFill>
              </a:rPr>
              <a:t> Initial</a:t>
            </a:r>
          </a:p>
          <a:p>
            <a:pPr marL="566738" lvl="1" indent="-168275">
              <a:buFont typeface="Lucida Grande"/>
              <a:buChar char="–"/>
            </a:pPr>
            <a:r>
              <a:rPr lang="en-US" sz="2400" dirty="0" smtClean="0"/>
              <a:t> Intermediate</a:t>
            </a:r>
          </a:p>
          <a:p>
            <a:pPr marL="566738" lvl="1" indent="-168275">
              <a:buFont typeface="Lucida Grande"/>
              <a:buChar char="–"/>
            </a:pPr>
            <a:r>
              <a:rPr lang="en-US" sz="2400" dirty="0" smtClean="0"/>
              <a:t> Final</a:t>
            </a:r>
            <a:endParaRPr lang="en-US" sz="2600" dirty="0">
              <a:solidFill>
                <a:prstClr val="black"/>
              </a:solidFill>
            </a:endParaRPr>
          </a:p>
          <a:p>
            <a:pPr marL="571500" indent="-571500">
              <a:buFont typeface="Arial"/>
              <a:buChar char="•"/>
            </a:pPr>
            <a:endParaRPr lang="en-US" sz="3600" dirty="0" smtClean="0">
              <a:solidFill>
                <a:prstClr val="black"/>
              </a:solidFill>
            </a:endParaRPr>
          </a:p>
        </p:txBody>
      </p:sp>
      <p:sp>
        <p:nvSpPr>
          <p:cNvPr id="7" name="TextBox 6"/>
          <p:cNvSpPr txBox="1"/>
          <p:nvPr/>
        </p:nvSpPr>
        <p:spPr>
          <a:xfrm>
            <a:off x="346881" y="3417399"/>
            <a:ext cx="4157197" cy="1414300"/>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rgbClr val="FF0000"/>
                </a:solidFill>
              </a:rPr>
              <a:t> </a:t>
            </a:r>
            <a:r>
              <a:rPr lang="en-US" sz="1600" dirty="0" smtClean="0">
                <a:solidFill>
                  <a:schemeClr val="bg1"/>
                </a:solidFill>
              </a:rPr>
              <a:t>‘input’;</a:t>
            </a:r>
          </a:p>
          <a:p>
            <a:pPr fontAlgn="auto">
              <a:spcBef>
                <a:spcPct val="20000"/>
              </a:spcBef>
              <a:spcAft>
                <a:spcPts val="0"/>
              </a:spcAft>
            </a:pPr>
            <a:r>
              <a:rPr lang="en-US" sz="1600" dirty="0" smtClean="0">
                <a:solidFill>
                  <a:schemeClr val="bg1"/>
                </a:solidFill>
              </a:rPr>
              <a:t>B0 = </a:t>
            </a:r>
            <a:r>
              <a:rPr lang="en-US" sz="1600" b="1" dirty="0" smtClean="0">
                <a:solidFill>
                  <a:srgbClr val="FF0000"/>
                </a:solidFill>
              </a:rPr>
              <a:t>group</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dirty="0" smtClean="0">
                <a:solidFill>
                  <a:schemeClr val="bg1"/>
                </a:solidFill>
              </a:rPr>
              <a:t>C0 = </a:t>
            </a:r>
            <a:r>
              <a:rPr lang="en-US" sz="1600" b="1" dirty="0" err="1" smtClean="0">
                <a:solidFill>
                  <a:srgbClr val="FF0000"/>
                </a:solidFill>
              </a:rPr>
              <a:t>foreach</a:t>
            </a:r>
            <a:r>
              <a:rPr lang="en-US" sz="1600" dirty="0" smtClean="0">
                <a:solidFill>
                  <a:srgbClr val="FF0000"/>
                </a:solidFill>
              </a:rPr>
              <a:t> </a:t>
            </a:r>
            <a:r>
              <a:rPr lang="en-US" sz="1600" dirty="0" smtClean="0">
                <a:solidFill>
                  <a:schemeClr val="bg1"/>
                </a:solidFill>
              </a:rPr>
              <a:t>B0 </a:t>
            </a:r>
            <a:r>
              <a:rPr lang="en-US" sz="1600" b="1" dirty="0" smtClean="0">
                <a:solidFill>
                  <a:srgbClr val="FF0000"/>
                </a:solidFill>
              </a:rPr>
              <a:t>generate</a:t>
            </a:r>
            <a:r>
              <a:rPr lang="en-US" sz="1600" dirty="0" smtClean="0">
                <a:solidFill>
                  <a:srgbClr val="FF0000"/>
                </a:solidFill>
              </a:rPr>
              <a:t> </a:t>
            </a:r>
            <a:r>
              <a:rPr lang="en-US" sz="1600" dirty="0" smtClean="0">
                <a:solidFill>
                  <a:schemeClr val="bg1"/>
                </a:solidFill>
              </a:rPr>
              <a:t>group, SUM(A);</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C0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‘output0’;</a:t>
            </a:r>
          </a:p>
        </p:txBody>
      </p:sp>
      <p:sp>
        <p:nvSpPr>
          <p:cNvPr id="5" name="Rectangle 4"/>
          <p:cNvSpPr/>
          <p:nvPr/>
        </p:nvSpPr>
        <p:spPr>
          <a:xfrm>
            <a:off x="5669380" y="1518908"/>
            <a:ext cx="2304412" cy="79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8" name="Rectangle 7"/>
          <p:cNvSpPr/>
          <p:nvPr/>
        </p:nvSpPr>
        <p:spPr>
          <a:xfrm>
            <a:off x="6978705" y="2029575"/>
            <a:ext cx="995087" cy="27497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Initial</a:t>
            </a:r>
            <a:endParaRPr lang="en-US" dirty="0"/>
          </a:p>
        </p:txBody>
      </p:sp>
      <p:sp>
        <p:nvSpPr>
          <p:cNvPr id="9" name="Rectangle 8"/>
          <p:cNvSpPr/>
          <p:nvPr/>
        </p:nvSpPr>
        <p:spPr>
          <a:xfrm>
            <a:off x="5669380" y="2618664"/>
            <a:ext cx="2304412" cy="79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Combiner</a:t>
            </a:r>
            <a:endParaRPr lang="en-US" dirty="0"/>
          </a:p>
        </p:txBody>
      </p:sp>
      <p:sp>
        <p:nvSpPr>
          <p:cNvPr id="10" name="Rectangle 9"/>
          <p:cNvSpPr/>
          <p:nvPr/>
        </p:nvSpPr>
        <p:spPr>
          <a:xfrm>
            <a:off x="6441880" y="3129331"/>
            <a:ext cx="1531913" cy="27497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Intermediate</a:t>
            </a:r>
            <a:endParaRPr lang="en-US" dirty="0"/>
          </a:p>
        </p:txBody>
      </p:sp>
      <p:sp>
        <p:nvSpPr>
          <p:cNvPr id="11" name="Rectangle 10"/>
          <p:cNvSpPr/>
          <p:nvPr/>
        </p:nvSpPr>
        <p:spPr>
          <a:xfrm>
            <a:off x="5669379" y="3818587"/>
            <a:ext cx="2304412" cy="79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2" name="Rectangle 11"/>
          <p:cNvSpPr/>
          <p:nvPr/>
        </p:nvSpPr>
        <p:spPr>
          <a:xfrm>
            <a:off x="6978705" y="4329254"/>
            <a:ext cx="995087" cy="27497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Final</a:t>
            </a:r>
            <a:endParaRPr lang="en-US" dirty="0"/>
          </a:p>
        </p:txBody>
      </p:sp>
      <p:cxnSp>
        <p:nvCxnSpPr>
          <p:cNvPr id="14" name="Straight Arrow Connector 13"/>
          <p:cNvCxnSpPr>
            <a:stCxn id="5" idx="2"/>
            <a:endCxn id="9" idx="0"/>
          </p:cNvCxnSpPr>
          <p:nvPr/>
        </p:nvCxnSpPr>
        <p:spPr>
          <a:xfrm>
            <a:off x="6821586" y="2317643"/>
            <a:ext cx="0" cy="301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2"/>
            <a:endCxn id="11" idx="0"/>
          </p:cNvCxnSpPr>
          <p:nvPr/>
        </p:nvCxnSpPr>
        <p:spPr>
          <a:xfrm flipH="1">
            <a:off x="6821585" y="3417399"/>
            <a:ext cx="1" cy="401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22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the right UDF</a:t>
            </a:r>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18</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4479549" cy="5219700"/>
          </a:xfrm>
        </p:spPr>
        <p:txBody>
          <a:bodyPr/>
          <a:lstStyle/>
          <a:p>
            <a:pPr marL="571500" indent="-571500">
              <a:buFont typeface="Arial"/>
              <a:buChar char="•"/>
            </a:pPr>
            <a:r>
              <a:rPr lang="en-US" sz="3600" dirty="0" smtClean="0">
                <a:solidFill>
                  <a:prstClr val="black"/>
                </a:solidFill>
              </a:rPr>
              <a:t>Accumulator UDF</a:t>
            </a:r>
          </a:p>
          <a:p>
            <a:pPr marL="566738" lvl="1" indent="-168275">
              <a:buFont typeface="Lucida Grande"/>
              <a:buChar char="–"/>
            </a:pPr>
            <a:r>
              <a:rPr lang="en-US" sz="2600" dirty="0" smtClean="0">
                <a:solidFill>
                  <a:prstClr val="black"/>
                </a:solidFill>
              </a:rPr>
              <a:t> Reduce side UDF</a:t>
            </a:r>
          </a:p>
          <a:p>
            <a:pPr marL="566738" lvl="1" indent="-168275">
              <a:buFont typeface="Lucida Grande"/>
              <a:buChar char="–"/>
            </a:pPr>
            <a:r>
              <a:rPr lang="en-US" sz="2600" dirty="0" smtClean="0">
                <a:solidFill>
                  <a:prstClr val="black"/>
                </a:solidFill>
              </a:rPr>
              <a:t> Normally takes a bag</a:t>
            </a:r>
          </a:p>
          <a:p>
            <a:pPr marL="571500" indent="-571500">
              <a:buFont typeface="Arial"/>
              <a:buChar char="•"/>
            </a:pPr>
            <a:r>
              <a:rPr lang="en-US" sz="2600" dirty="0" smtClean="0">
                <a:solidFill>
                  <a:prstClr val="black"/>
                </a:solidFill>
              </a:rPr>
              <a:t> </a:t>
            </a:r>
            <a:r>
              <a:rPr lang="en-US" sz="3600" dirty="0" smtClean="0">
                <a:solidFill>
                  <a:prstClr val="black"/>
                </a:solidFill>
              </a:rPr>
              <a:t>Benefit</a:t>
            </a:r>
            <a:endParaRPr lang="en-US" sz="3600" dirty="0">
              <a:solidFill>
                <a:prstClr val="black"/>
              </a:solidFill>
            </a:endParaRPr>
          </a:p>
          <a:p>
            <a:pPr marL="566738" lvl="1" indent="-168275">
              <a:buFont typeface="Lucida Grande"/>
              <a:buChar char="–"/>
            </a:pPr>
            <a:r>
              <a:rPr lang="en-US" sz="2600" dirty="0">
                <a:solidFill>
                  <a:prstClr val="black"/>
                </a:solidFill>
              </a:rPr>
              <a:t> </a:t>
            </a:r>
            <a:r>
              <a:rPr lang="en-US" sz="2600" dirty="0" smtClean="0">
                <a:solidFill>
                  <a:prstClr val="black"/>
                </a:solidFill>
              </a:rPr>
              <a:t>Big bag are passed in batches</a:t>
            </a:r>
          </a:p>
          <a:p>
            <a:pPr marL="566738" lvl="1" indent="-168275">
              <a:buFont typeface="Lucida Grande"/>
              <a:buChar char="–"/>
            </a:pPr>
            <a:r>
              <a:rPr lang="en-US" sz="2600" dirty="0">
                <a:solidFill>
                  <a:prstClr val="black"/>
                </a:solidFill>
              </a:rPr>
              <a:t> </a:t>
            </a:r>
            <a:r>
              <a:rPr lang="en-US" sz="2600" dirty="0" smtClean="0">
                <a:solidFill>
                  <a:prstClr val="black"/>
                </a:solidFill>
              </a:rPr>
              <a:t>Avoid using too much memory</a:t>
            </a:r>
          </a:p>
          <a:p>
            <a:pPr marL="566738" lvl="1" indent="-168275">
              <a:buFont typeface="Lucida Grande"/>
              <a:buChar char="–"/>
            </a:pPr>
            <a:r>
              <a:rPr lang="en-US" sz="2600" dirty="0">
                <a:solidFill>
                  <a:prstClr val="black"/>
                </a:solidFill>
              </a:rPr>
              <a:t> </a:t>
            </a:r>
            <a:r>
              <a:rPr lang="en-US" sz="2600" dirty="0" smtClean="0">
                <a:solidFill>
                  <a:prstClr val="black"/>
                </a:solidFill>
              </a:rPr>
              <a:t>Batch size</a:t>
            </a:r>
            <a:endParaRPr lang="en-US" sz="2600" dirty="0">
              <a:solidFill>
                <a:prstClr val="black"/>
              </a:solidFill>
            </a:endParaRPr>
          </a:p>
          <a:p>
            <a:pPr marL="566738" lvl="1" indent="-168275">
              <a:buFont typeface="Lucida Grande"/>
              <a:buChar char="–"/>
            </a:pPr>
            <a:endParaRPr lang="en-US" sz="2600" dirty="0" smtClean="0">
              <a:solidFill>
                <a:prstClr val="black"/>
              </a:solidFill>
            </a:endParaRPr>
          </a:p>
        </p:txBody>
      </p:sp>
      <p:sp>
        <p:nvSpPr>
          <p:cNvPr id="7" name="TextBox 6"/>
          <p:cNvSpPr txBox="1"/>
          <p:nvPr/>
        </p:nvSpPr>
        <p:spPr>
          <a:xfrm>
            <a:off x="5249732" y="1610423"/>
            <a:ext cx="3410882" cy="1414300"/>
          </a:xfrm>
          <a:prstGeom prst="rect">
            <a:avLst/>
          </a:prstGeom>
          <a:ln>
            <a:solidFill>
              <a:schemeClr val="tx1"/>
            </a:solidFill>
          </a:ln>
        </p:spPr>
        <p:txBody>
          <a:bodyPr vert="horz" wrap="square" lIns="91440" tIns="45720" rIns="91440" bIns="45720" rtlCol="0">
            <a:normAutofit lnSpcReduction="10000"/>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rgbClr val="FF0000"/>
                </a:solidFill>
              </a:rPr>
              <a:t> </a:t>
            </a:r>
            <a:r>
              <a:rPr lang="en-US" sz="1600" dirty="0" smtClean="0">
                <a:solidFill>
                  <a:schemeClr val="bg1"/>
                </a:solidFill>
              </a:rPr>
              <a:t>‘input’;</a:t>
            </a:r>
          </a:p>
          <a:p>
            <a:pPr fontAlgn="auto">
              <a:spcBef>
                <a:spcPct val="20000"/>
              </a:spcBef>
              <a:spcAft>
                <a:spcPts val="0"/>
              </a:spcAft>
            </a:pPr>
            <a:r>
              <a:rPr lang="en-US" sz="1600" dirty="0" smtClean="0">
                <a:solidFill>
                  <a:schemeClr val="bg1"/>
                </a:solidFill>
              </a:rPr>
              <a:t>B0 = </a:t>
            </a:r>
            <a:r>
              <a:rPr lang="en-US" sz="1600" b="1" dirty="0" smtClean="0">
                <a:solidFill>
                  <a:srgbClr val="FF0000"/>
                </a:solidFill>
              </a:rPr>
              <a:t>group</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dirty="0" smtClean="0">
                <a:solidFill>
                  <a:schemeClr val="bg1"/>
                </a:solidFill>
              </a:rPr>
              <a:t>C0 = </a:t>
            </a:r>
            <a:r>
              <a:rPr lang="en-US" sz="1600" b="1" dirty="0" err="1" smtClean="0">
                <a:solidFill>
                  <a:srgbClr val="FF0000"/>
                </a:solidFill>
              </a:rPr>
              <a:t>foreach</a:t>
            </a:r>
            <a:r>
              <a:rPr lang="en-US" sz="1600" dirty="0" smtClean="0">
                <a:solidFill>
                  <a:srgbClr val="FF0000"/>
                </a:solidFill>
              </a:rPr>
              <a:t> </a:t>
            </a:r>
            <a:r>
              <a:rPr lang="en-US" sz="1600" dirty="0" smtClean="0">
                <a:solidFill>
                  <a:schemeClr val="bg1"/>
                </a:solidFill>
              </a:rPr>
              <a:t>B0 </a:t>
            </a:r>
            <a:r>
              <a:rPr lang="en-US" sz="1600" b="1" dirty="0" smtClean="0">
                <a:solidFill>
                  <a:srgbClr val="FF0000"/>
                </a:solidFill>
              </a:rPr>
              <a:t>generate</a:t>
            </a:r>
            <a:r>
              <a:rPr lang="en-US" sz="1600" dirty="0" smtClean="0">
                <a:solidFill>
                  <a:srgbClr val="FF0000"/>
                </a:solidFill>
              </a:rPr>
              <a:t> </a:t>
            </a:r>
            <a:r>
              <a:rPr lang="en-US" sz="1600" dirty="0" smtClean="0">
                <a:solidFill>
                  <a:schemeClr val="bg1"/>
                </a:solidFill>
              </a:rPr>
              <a:t>group, </a:t>
            </a:r>
            <a:r>
              <a:rPr lang="en-US" sz="1600" dirty="0" err="1" smtClean="0">
                <a:solidFill>
                  <a:schemeClr val="bg1"/>
                </a:solidFill>
              </a:rPr>
              <a:t>my_accu</a:t>
            </a:r>
            <a:r>
              <a:rPr lang="en-US" sz="1600" dirty="0" err="1">
                <a:solidFill>
                  <a:schemeClr val="bg1"/>
                </a:solidFill>
              </a:rPr>
              <a:t>m</a:t>
            </a:r>
            <a:r>
              <a:rPr lang="en-US" sz="1600" dirty="0" smtClean="0">
                <a:solidFill>
                  <a:schemeClr val="bg1"/>
                </a:solidFill>
              </a:rPr>
              <a:t>(A);</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C0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‘output0’;</a:t>
            </a:r>
          </a:p>
        </p:txBody>
      </p:sp>
      <p:sp>
        <p:nvSpPr>
          <p:cNvPr id="8" name="TextBox 7"/>
          <p:cNvSpPr txBox="1"/>
          <p:nvPr/>
        </p:nvSpPr>
        <p:spPr>
          <a:xfrm>
            <a:off x="4936749" y="3394703"/>
            <a:ext cx="3723865" cy="2636773"/>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err="1" smtClean="0">
                <a:solidFill>
                  <a:schemeClr val="bg1"/>
                </a:solidFill>
              </a:rPr>
              <a:t>my_accum</a:t>
            </a:r>
            <a:r>
              <a:rPr lang="en-US" sz="1600" dirty="0" smtClean="0">
                <a:solidFill>
                  <a:schemeClr val="bg1"/>
                </a:solidFill>
              </a:rPr>
              <a:t> </a:t>
            </a:r>
            <a:r>
              <a:rPr lang="en-US" sz="1600" b="1" dirty="0" smtClean="0">
                <a:solidFill>
                  <a:srgbClr val="7F0055"/>
                </a:solidFill>
                <a:highlight>
                  <a:srgbClr val="E8F2FE"/>
                </a:highlight>
                <a:latin typeface="Monaco"/>
              </a:rPr>
              <a:t>extends </a:t>
            </a:r>
            <a:r>
              <a:rPr lang="en-US" sz="1600" dirty="0" smtClean="0"/>
              <a:t>Accumulator {</a:t>
            </a:r>
          </a:p>
          <a:p>
            <a:pPr fontAlgn="auto">
              <a:spcBef>
                <a:spcPct val="20000"/>
              </a:spcBef>
              <a:spcAft>
                <a:spcPts val="0"/>
              </a:spcAft>
            </a:pPr>
            <a:r>
              <a:rPr lang="en-US" sz="1600" dirty="0">
                <a:solidFill>
                  <a:schemeClr val="bg1"/>
                </a:solidFill>
              </a:rPr>
              <a:t> </a:t>
            </a:r>
            <a:r>
              <a:rPr lang="en-US" sz="1600" dirty="0" smtClean="0">
                <a:solidFill>
                  <a:schemeClr val="bg1"/>
                </a:solidFill>
              </a:rPr>
              <a:t>   </a:t>
            </a:r>
            <a:r>
              <a:rPr lang="en-US" sz="1600" b="1" dirty="0">
                <a:solidFill>
                  <a:srgbClr val="7F0055"/>
                </a:solidFill>
                <a:highlight>
                  <a:srgbClr val="E8F2FE"/>
                </a:highlight>
                <a:latin typeface="Monaco"/>
              </a:rPr>
              <a:t>public</a:t>
            </a:r>
            <a:r>
              <a:rPr lang="en-US" sz="1600" b="1" dirty="0">
                <a:solidFill>
                  <a:srgbClr val="000000"/>
                </a:solidFill>
                <a:highlight>
                  <a:srgbClr val="E8F2FE"/>
                </a:highlight>
                <a:latin typeface="Monaco"/>
              </a:rPr>
              <a:t> </a:t>
            </a:r>
            <a:r>
              <a:rPr lang="en-US" sz="1600" b="1" dirty="0">
                <a:solidFill>
                  <a:srgbClr val="7F0055"/>
                </a:solidFill>
                <a:highlight>
                  <a:srgbClr val="E8F2FE"/>
                </a:highlight>
                <a:latin typeface="Monaco"/>
              </a:rPr>
              <a:t>void</a:t>
            </a:r>
            <a:r>
              <a:rPr lang="en-US" sz="1600" b="1" dirty="0">
                <a:solidFill>
                  <a:srgbClr val="000000"/>
                </a:solidFill>
                <a:highlight>
                  <a:srgbClr val="E8F2FE"/>
                </a:highlight>
                <a:latin typeface="Monaco"/>
              </a:rPr>
              <a:t> </a:t>
            </a:r>
            <a:r>
              <a:rPr lang="en-US" sz="1600" b="1" dirty="0" smtClean="0">
                <a:solidFill>
                  <a:srgbClr val="000000"/>
                </a:solidFill>
                <a:highlight>
                  <a:srgbClr val="E8F2FE"/>
                </a:highlight>
                <a:latin typeface="Monaco"/>
              </a:rPr>
              <a:t>accumulate() {</a:t>
            </a:r>
          </a:p>
          <a:p>
            <a:pPr fontAlgn="auto">
              <a:spcBef>
                <a:spcPct val="20000"/>
              </a:spcBef>
              <a:spcAft>
                <a:spcPts val="0"/>
              </a:spcAft>
            </a:pPr>
            <a:r>
              <a:rPr lang="en-US" sz="1600" b="1" dirty="0">
                <a:solidFill>
                  <a:srgbClr val="000000"/>
                </a:solidFill>
                <a:highlight>
                  <a:srgbClr val="E8F2FE"/>
                </a:highlight>
                <a:latin typeface="Monaco"/>
              </a:rPr>
              <a:t> </a:t>
            </a:r>
            <a:r>
              <a:rPr lang="en-US" sz="1600" b="1" dirty="0" smtClean="0">
                <a:solidFill>
                  <a:srgbClr val="000000"/>
                </a:solidFill>
                <a:highlight>
                  <a:srgbClr val="E8F2FE"/>
                </a:highlight>
                <a:latin typeface="Monaco"/>
              </a:rPr>
              <a:t>     // take a bag trunk</a:t>
            </a:r>
          </a:p>
          <a:p>
            <a:pPr fontAlgn="auto">
              <a:spcBef>
                <a:spcPct val="20000"/>
              </a:spcBef>
              <a:spcAft>
                <a:spcPts val="0"/>
              </a:spcAft>
            </a:pPr>
            <a:r>
              <a:rPr lang="en-US" sz="1600" b="1" dirty="0">
                <a:solidFill>
                  <a:srgbClr val="000000"/>
                </a:solidFill>
                <a:highlight>
                  <a:srgbClr val="E8F2FE"/>
                </a:highlight>
                <a:latin typeface="Monaco"/>
              </a:rPr>
              <a:t> </a:t>
            </a:r>
            <a:r>
              <a:rPr lang="en-US" sz="1600" b="1" dirty="0" smtClean="0">
                <a:solidFill>
                  <a:srgbClr val="000000"/>
                </a:solidFill>
                <a:highlight>
                  <a:srgbClr val="E8F2FE"/>
                </a:highlight>
                <a:latin typeface="Monaco"/>
              </a:rPr>
              <a:t> }</a:t>
            </a:r>
          </a:p>
          <a:p>
            <a:pPr fontAlgn="auto">
              <a:spcBef>
                <a:spcPct val="20000"/>
              </a:spcBef>
              <a:spcAft>
                <a:spcPts val="0"/>
              </a:spcAft>
            </a:pPr>
            <a:r>
              <a:rPr lang="en-US" sz="1600" b="1" dirty="0">
                <a:solidFill>
                  <a:srgbClr val="000000"/>
                </a:solidFill>
                <a:highlight>
                  <a:srgbClr val="E8F2FE"/>
                </a:highlight>
                <a:latin typeface="Monaco"/>
              </a:rPr>
              <a:t> </a:t>
            </a:r>
            <a:r>
              <a:rPr lang="en-US" sz="1600" b="1" dirty="0" smtClean="0">
                <a:solidFill>
                  <a:srgbClr val="000000"/>
                </a:solidFill>
                <a:highlight>
                  <a:srgbClr val="E8F2FE"/>
                </a:highlight>
                <a:latin typeface="Monaco"/>
              </a:rPr>
              <a:t> </a:t>
            </a:r>
            <a:r>
              <a:rPr lang="en-US" sz="1600" b="1" dirty="0">
                <a:solidFill>
                  <a:srgbClr val="7F0055"/>
                </a:solidFill>
                <a:highlight>
                  <a:srgbClr val="E8F2FE"/>
                </a:highlight>
                <a:latin typeface="Monaco"/>
              </a:rPr>
              <a:t>public</a:t>
            </a:r>
            <a:r>
              <a:rPr lang="en-US" sz="1600" b="1" dirty="0">
                <a:solidFill>
                  <a:srgbClr val="000000"/>
                </a:solidFill>
                <a:highlight>
                  <a:srgbClr val="E8F2FE"/>
                </a:highlight>
                <a:latin typeface="Monaco"/>
              </a:rPr>
              <a:t> </a:t>
            </a:r>
            <a:r>
              <a:rPr lang="en-US" sz="1600" b="1" dirty="0">
                <a:solidFill>
                  <a:srgbClr val="7F0055"/>
                </a:solidFill>
                <a:highlight>
                  <a:srgbClr val="E8F2FE"/>
                </a:highlight>
                <a:latin typeface="Monaco"/>
              </a:rPr>
              <a:t>void</a:t>
            </a:r>
            <a:r>
              <a:rPr lang="en-US" sz="1600" b="1" dirty="0">
                <a:solidFill>
                  <a:srgbClr val="000000"/>
                </a:solidFill>
                <a:highlight>
                  <a:srgbClr val="E8F2FE"/>
                </a:highlight>
                <a:latin typeface="Monaco"/>
              </a:rPr>
              <a:t> </a:t>
            </a:r>
            <a:r>
              <a:rPr lang="en-US" sz="1600" dirty="0" err="1" smtClean="0">
                <a:solidFill>
                  <a:srgbClr val="000000"/>
                </a:solidFill>
                <a:highlight>
                  <a:srgbClr val="E8F2FE"/>
                </a:highlight>
                <a:latin typeface="Monaco"/>
              </a:rPr>
              <a:t>getValue</a:t>
            </a:r>
            <a:r>
              <a:rPr lang="en-US" sz="1600" b="1" dirty="0" smtClean="0">
                <a:solidFill>
                  <a:srgbClr val="000000"/>
                </a:solidFill>
                <a:highlight>
                  <a:srgbClr val="E8F2FE"/>
                </a:highlight>
                <a:latin typeface="Monaco"/>
              </a:rPr>
              <a:t>(</a:t>
            </a:r>
            <a:r>
              <a:rPr lang="en-US" sz="1600" b="1" dirty="0">
                <a:solidFill>
                  <a:srgbClr val="000000"/>
                </a:solidFill>
                <a:highlight>
                  <a:srgbClr val="E8F2FE"/>
                </a:highlight>
                <a:latin typeface="Monaco"/>
              </a:rPr>
              <a:t>) {</a:t>
            </a:r>
          </a:p>
          <a:p>
            <a:pPr fontAlgn="auto">
              <a:spcBef>
                <a:spcPct val="20000"/>
              </a:spcBef>
              <a:spcAft>
                <a:spcPts val="0"/>
              </a:spcAft>
            </a:pPr>
            <a:r>
              <a:rPr lang="en-US" sz="1600" b="1" dirty="0">
                <a:solidFill>
                  <a:srgbClr val="000000"/>
                </a:solidFill>
                <a:highlight>
                  <a:srgbClr val="E8F2FE"/>
                </a:highlight>
                <a:latin typeface="Monaco"/>
              </a:rPr>
              <a:t>      </a:t>
            </a:r>
            <a:r>
              <a:rPr lang="en-US" sz="1600" b="1" dirty="0" smtClean="0">
                <a:solidFill>
                  <a:srgbClr val="000000"/>
                </a:solidFill>
                <a:highlight>
                  <a:srgbClr val="E8F2FE"/>
                </a:highlight>
                <a:latin typeface="Monaco"/>
              </a:rPr>
              <a:t>// called after all bag trunks are processed</a:t>
            </a:r>
            <a:endParaRPr lang="en-US" sz="1600" b="1" dirty="0">
              <a:solidFill>
                <a:srgbClr val="000000"/>
              </a:solidFill>
              <a:highlight>
                <a:srgbClr val="E8F2FE"/>
              </a:highlight>
              <a:latin typeface="Monaco"/>
            </a:endParaRPr>
          </a:p>
          <a:p>
            <a:pPr fontAlgn="auto">
              <a:spcBef>
                <a:spcPct val="20000"/>
              </a:spcBef>
              <a:spcAft>
                <a:spcPts val="0"/>
              </a:spcAft>
            </a:pPr>
            <a:r>
              <a:rPr lang="en-US" sz="1600" b="1" dirty="0">
                <a:solidFill>
                  <a:srgbClr val="000000"/>
                </a:solidFill>
                <a:highlight>
                  <a:srgbClr val="E8F2FE"/>
                </a:highlight>
                <a:latin typeface="Monaco"/>
              </a:rPr>
              <a:t>  }</a:t>
            </a:r>
            <a:endParaRPr lang="en-US" sz="1600" dirty="0">
              <a:solidFill>
                <a:schemeClr val="bg1"/>
              </a:solidFill>
            </a:endParaRPr>
          </a:p>
          <a:p>
            <a:pPr fontAlgn="auto">
              <a:spcBef>
                <a:spcPct val="20000"/>
              </a:spcBef>
              <a:spcAft>
                <a:spcPts val="0"/>
              </a:spcAft>
            </a:pPr>
            <a:r>
              <a:rPr lang="en-US" sz="1600" dirty="0" smtClean="0">
                <a:solidFill>
                  <a:schemeClr val="bg1"/>
                </a:solidFill>
              </a:rPr>
              <a:t>}</a:t>
            </a:r>
          </a:p>
        </p:txBody>
      </p:sp>
      <p:sp>
        <p:nvSpPr>
          <p:cNvPr id="9" name="TextBox 8"/>
          <p:cNvSpPr txBox="1"/>
          <p:nvPr/>
        </p:nvSpPr>
        <p:spPr>
          <a:xfrm>
            <a:off x="981994" y="5597224"/>
            <a:ext cx="3434213" cy="437184"/>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err="1"/>
              <a:t>pig.accumulative.batchsize</a:t>
            </a:r>
            <a:r>
              <a:rPr lang="en-US" sz="1600" dirty="0" smtClean="0"/>
              <a:t>=20000</a:t>
            </a:r>
            <a:endParaRPr lang="en-US" sz="1600" dirty="0">
              <a:solidFill>
                <a:schemeClr val="bg1"/>
              </a:solidFill>
            </a:endParaRPr>
          </a:p>
        </p:txBody>
      </p:sp>
    </p:spTree>
    <p:extLst>
      <p:ext uri="{BB962C8B-B14F-4D97-AF65-F5344CB8AC3E}">
        <p14:creationId xmlns:p14="http://schemas.microsoft.com/office/powerpoint/2010/main" val="188640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optimization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19</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229600" cy="5219700"/>
          </a:xfrm>
        </p:spPr>
        <p:txBody>
          <a:bodyPr/>
          <a:lstStyle/>
          <a:p>
            <a:pPr marL="571500" indent="-571500">
              <a:buFont typeface="Arial"/>
              <a:buChar char="•"/>
            </a:pPr>
            <a:r>
              <a:rPr lang="en-US" sz="3600" dirty="0" smtClean="0"/>
              <a:t>Control bag size on reduce side</a:t>
            </a:r>
          </a:p>
          <a:p>
            <a:pPr marL="571500" indent="-571500">
              <a:buFont typeface="Arial"/>
              <a:buChar char="•"/>
            </a:pPr>
            <a:endParaRPr lang="en-US" sz="3600" dirty="0"/>
          </a:p>
          <a:p>
            <a:pPr marL="571500" indent="-571500">
              <a:buFont typeface="Arial"/>
              <a:buChar char="•"/>
            </a:pPr>
            <a:endParaRPr lang="en-US" sz="3600" dirty="0" smtClean="0"/>
          </a:p>
          <a:p>
            <a:pPr marL="571500" indent="-571500">
              <a:buFont typeface="Arial"/>
              <a:buChar char="•"/>
            </a:pPr>
            <a:endParaRPr lang="en-US" sz="3600" dirty="0"/>
          </a:p>
          <a:p>
            <a:pPr marL="571500" indent="-571500">
              <a:buFont typeface="Arial"/>
              <a:buChar char="•"/>
            </a:pPr>
            <a:endParaRPr lang="en-US" sz="3600" dirty="0" smtClean="0"/>
          </a:p>
          <a:p>
            <a:pPr marL="566738" lvl="1" indent="-168275">
              <a:buFont typeface="Lucida Grande"/>
              <a:buChar char="–"/>
            </a:pPr>
            <a:r>
              <a:rPr lang="en-US" sz="2600" dirty="0" smtClean="0">
                <a:solidFill>
                  <a:prstClr val="black"/>
                </a:solidFill>
              </a:rPr>
              <a:t> If bag size exceed threshold, spill to disk</a:t>
            </a:r>
          </a:p>
          <a:p>
            <a:pPr marL="398463" lvl="1"/>
            <a:endParaRPr lang="en-US" sz="2600" dirty="0" smtClean="0">
              <a:solidFill>
                <a:prstClr val="black"/>
              </a:solidFill>
            </a:endParaRPr>
          </a:p>
          <a:p>
            <a:pPr marL="566738" lvl="1" indent="-168275">
              <a:buFont typeface="Lucida Grande"/>
              <a:buChar char="–"/>
            </a:pPr>
            <a:r>
              <a:rPr lang="en-US" sz="2600" dirty="0" smtClean="0">
                <a:solidFill>
                  <a:prstClr val="black"/>
                </a:solidFill>
              </a:rPr>
              <a:t> Control the bag size to fit the bag in memory if possible</a:t>
            </a:r>
            <a:endParaRPr lang="en-US" sz="2600" dirty="0">
              <a:solidFill>
                <a:prstClr val="black"/>
              </a:solidFill>
            </a:endParaRPr>
          </a:p>
        </p:txBody>
      </p:sp>
      <p:sp>
        <p:nvSpPr>
          <p:cNvPr id="9" name="TextBox 8"/>
          <p:cNvSpPr txBox="1"/>
          <p:nvPr/>
        </p:nvSpPr>
        <p:spPr>
          <a:xfrm>
            <a:off x="1918071" y="2186351"/>
            <a:ext cx="3640776" cy="694626"/>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a:t>reduce(Text key, </a:t>
            </a:r>
            <a:r>
              <a:rPr lang="en-US" sz="1600" dirty="0">
                <a:solidFill>
                  <a:srgbClr val="FF0000"/>
                </a:solidFill>
              </a:rPr>
              <a:t>Iterator</a:t>
            </a:r>
            <a:r>
              <a:rPr lang="en-US" sz="1600" dirty="0" smtClean="0"/>
              <a:t>&lt;Writable</a:t>
            </a:r>
            <a:r>
              <a:rPr lang="en-US" sz="1600" dirty="0"/>
              <a:t>&gt; </a:t>
            </a:r>
            <a:r>
              <a:rPr lang="en-US" sz="1600" dirty="0" smtClean="0"/>
              <a:t>values, ……)</a:t>
            </a:r>
            <a:endParaRPr lang="en-US" sz="1600" dirty="0">
              <a:solidFill>
                <a:schemeClr val="bg1"/>
              </a:solidFill>
            </a:endParaRPr>
          </a:p>
        </p:txBody>
      </p:sp>
      <p:sp>
        <p:nvSpPr>
          <p:cNvPr id="10" name="TextBox 9"/>
          <p:cNvSpPr txBox="1"/>
          <p:nvPr/>
        </p:nvSpPr>
        <p:spPr>
          <a:xfrm>
            <a:off x="1301750" y="1793883"/>
            <a:ext cx="1840631" cy="392468"/>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Mapreduce</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11" name="Rectangle 10"/>
          <p:cNvSpPr/>
          <p:nvPr/>
        </p:nvSpPr>
        <p:spPr>
          <a:xfrm>
            <a:off x="3129285" y="3181851"/>
            <a:ext cx="1309325" cy="458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Iterator</a:t>
            </a:r>
            <a:endParaRPr lang="en-US" dirty="0"/>
          </a:p>
        </p:txBody>
      </p:sp>
      <p:sp>
        <p:nvSpPr>
          <p:cNvPr id="12" name="Rectangle 11"/>
          <p:cNvSpPr/>
          <p:nvPr/>
        </p:nvSpPr>
        <p:spPr>
          <a:xfrm>
            <a:off x="994998" y="3958036"/>
            <a:ext cx="1715215" cy="458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Bag of Input 1</a:t>
            </a:r>
            <a:endParaRPr lang="en-US" dirty="0"/>
          </a:p>
        </p:txBody>
      </p:sp>
      <p:sp>
        <p:nvSpPr>
          <p:cNvPr id="13" name="Rectangle 12"/>
          <p:cNvSpPr/>
          <p:nvPr/>
        </p:nvSpPr>
        <p:spPr>
          <a:xfrm>
            <a:off x="2932890" y="3961674"/>
            <a:ext cx="1715215" cy="458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Bag of Input 2</a:t>
            </a:r>
            <a:endParaRPr lang="en-US" dirty="0"/>
          </a:p>
        </p:txBody>
      </p:sp>
      <p:sp>
        <p:nvSpPr>
          <p:cNvPr id="14" name="Rectangle 13"/>
          <p:cNvSpPr/>
          <p:nvPr/>
        </p:nvSpPr>
        <p:spPr>
          <a:xfrm>
            <a:off x="5010000" y="3965313"/>
            <a:ext cx="1715215" cy="458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Bag of Input 3</a:t>
            </a:r>
            <a:endParaRPr lang="en-US" dirty="0"/>
          </a:p>
        </p:txBody>
      </p:sp>
      <p:cxnSp>
        <p:nvCxnSpPr>
          <p:cNvPr id="16" name="Straight Arrow Connector 15"/>
          <p:cNvCxnSpPr>
            <a:stCxn id="11" idx="2"/>
            <a:endCxn id="12" idx="0"/>
          </p:cNvCxnSpPr>
          <p:nvPr/>
        </p:nvCxnSpPr>
        <p:spPr>
          <a:xfrm flipH="1">
            <a:off x="1852606" y="3640143"/>
            <a:ext cx="1931342" cy="31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13" idx="0"/>
          </p:cNvCxnSpPr>
          <p:nvPr/>
        </p:nvCxnSpPr>
        <p:spPr>
          <a:xfrm>
            <a:off x="3783948" y="3640143"/>
            <a:ext cx="6550" cy="32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2"/>
            <a:endCxn id="14" idx="0"/>
          </p:cNvCxnSpPr>
          <p:nvPr/>
        </p:nvCxnSpPr>
        <p:spPr>
          <a:xfrm>
            <a:off x="3783948" y="3640143"/>
            <a:ext cx="2083660" cy="3251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1" idx="0"/>
          </p:cNvCxnSpPr>
          <p:nvPr/>
        </p:nvCxnSpPr>
        <p:spPr>
          <a:xfrm flipH="1">
            <a:off x="3783948" y="2435490"/>
            <a:ext cx="104748" cy="746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070471" y="4970652"/>
            <a:ext cx="3114457" cy="437184"/>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err="1"/>
              <a:t>pig.cachedbag.memusage</a:t>
            </a:r>
            <a:r>
              <a:rPr lang="en-US" sz="1600" dirty="0"/>
              <a:t>=0.2</a:t>
            </a:r>
            <a:endParaRPr lang="en-US" sz="1600" dirty="0">
              <a:solidFill>
                <a:schemeClr val="bg1"/>
              </a:solidFill>
            </a:endParaRPr>
          </a:p>
        </p:txBody>
      </p:sp>
    </p:spTree>
    <p:extLst>
      <p:ext uri="{BB962C8B-B14F-4D97-AF65-F5344CB8AC3E}">
        <p14:creationId xmlns:p14="http://schemas.microsoft.com/office/powerpoint/2010/main" val="2751077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Apache Pig?</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3614C6-9B97-DA43-9EC2-F206459474B6}" type="slidenum">
              <a:rPr lang="en-US" smtClean="0"/>
              <a:pPr>
                <a:defRPr/>
              </a:pPr>
              <a:t>2</a:t>
            </a:fld>
            <a:endParaRPr lang="en-US" dirty="0"/>
          </a:p>
        </p:txBody>
      </p:sp>
      <p:sp>
        <p:nvSpPr>
          <p:cNvPr id="5" name="Footer Placeholder 4"/>
          <p:cNvSpPr>
            <a:spLocks noGrp="1"/>
          </p:cNvSpPr>
          <p:nvPr>
            <p:ph type="ftr" sz="quarter" idx="13"/>
          </p:nvPr>
        </p:nvSpPr>
        <p:spPr/>
        <p:txBody>
          <a:bodyPr/>
          <a:lstStyle/>
          <a:p>
            <a:pPr>
              <a:defRPr/>
            </a:pPr>
            <a:r>
              <a:rPr lang="en-US" dirty="0" smtClean="0"/>
              <a:t>Architecting the Future of Big Data</a:t>
            </a:r>
            <a:endParaRPr lang="en-US" dirty="0"/>
          </a:p>
        </p:txBody>
      </p:sp>
      <p:sp>
        <p:nvSpPr>
          <p:cNvPr id="8" name="Text Box 5"/>
          <p:cNvSpPr txBox="1">
            <a:spLocks noGrp="1" noChangeArrowheads="1"/>
          </p:cNvSpPr>
          <p:nvPr>
            <p:ph sz="quarter" idx="14"/>
          </p:nvPr>
        </p:nvSpPr>
        <p:spPr bwMode="auto">
          <a:xfrm>
            <a:off x="457200" y="1144588"/>
            <a:ext cx="369404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latin typeface="Century Gothic" charset="0"/>
                <a:cs typeface="Century Gothic" charset="0"/>
              </a:rPr>
              <a:t>Pig Latin, a high level data processing language.</a:t>
            </a:r>
          </a:p>
        </p:txBody>
      </p:sp>
      <p:sp>
        <p:nvSpPr>
          <p:cNvPr id="9" name="Text Box 6"/>
          <p:cNvSpPr txBox="1">
            <a:spLocks noChangeArrowheads="1"/>
          </p:cNvSpPr>
          <p:nvPr/>
        </p:nvSpPr>
        <p:spPr bwMode="auto">
          <a:xfrm>
            <a:off x="5257800" y="1066800"/>
            <a:ext cx="30638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latin typeface="Century Gothic" charset="0"/>
                <a:cs typeface="Century Gothic" charset="0"/>
              </a:rPr>
              <a:t>An engine that executes Pig Latin locally or on a </a:t>
            </a:r>
            <a:r>
              <a:rPr lang="en-US" sz="2600" dirty="0" err="1">
                <a:latin typeface="Century Gothic" charset="0"/>
                <a:cs typeface="Century Gothic" charset="0"/>
              </a:rPr>
              <a:t>Hadoop</a:t>
            </a:r>
            <a:r>
              <a:rPr lang="en-US" sz="2600" dirty="0">
                <a:latin typeface="Century Gothic" charset="0"/>
                <a:cs typeface="Century Gothic" charset="0"/>
              </a:rPr>
              <a:t> cluster.</a:t>
            </a:r>
          </a:p>
        </p:txBody>
      </p:sp>
      <p:pic>
        <p:nvPicPr>
          <p:cNvPr id="11" name="Picture 9" descr="pig_latin_c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03107"/>
            <a:ext cx="2956651" cy="33265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igeleph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124200"/>
            <a:ext cx="2816225"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354017" y="6221408"/>
            <a:ext cx="40386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pPr>
            <a:r>
              <a:rPr lang="en-US" sz="900" dirty="0"/>
              <a:t>Pig-</a:t>
            </a:r>
            <a:r>
              <a:rPr lang="en-US" sz="900" dirty="0" err="1"/>
              <a:t>latin</a:t>
            </a:r>
            <a:r>
              <a:rPr lang="en-US" sz="900" dirty="0"/>
              <a:t>-cup pic from http://</a:t>
            </a:r>
            <a:r>
              <a:rPr lang="en-US" sz="900" dirty="0" err="1"/>
              <a:t>www.flickr.com</a:t>
            </a:r>
            <a:r>
              <a:rPr lang="en-US" sz="900" dirty="0"/>
              <a:t>/photos/</a:t>
            </a:r>
            <a:r>
              <a:rPr lang="en-US" sz="900" dirty="0" err="1"/>
              <a:t>frippy</a:t>
            </a:r>
            <a:r>
              <a:rPr lang="en-US" sz="900" dirty="0"/>
              <a:t>/2507970530/</a:t>
            </a:r>
          </a:p>
        </p:txBody>
      </p:sp>
    </p:spTree>
    <p:custDataLst>
      <p:tags r:id="rId1"/>
    </p:custDataLst>
    <p:extLst>
      <p:ext uri="{BB962C8B-B14F-4D97-AF65-F5344CB8AC3E}">
        <p14:creationId xmlns:p14="http://schemas.microsoft.com/office/powerpoint/2010/main" val="2809314581"/>
      </p:ext>
    </p:extLst>
  </p:cSld>
  <p:clrMapOvr>
    <a:masterClrMapping/>
  </p:clrMapOvr>
  <mc:AlternateContent xmlns:mc="http://schemas.openxmlformats.org/markup-compatibility/2006" xmlns:p14="http://schemas.microsoft.com/office/powerpoint/2010/main">
    <mc:Choice Requires="p14">
      <p:transition spd="slow" p14:dur="2000" advTm="28293"/>
    </mc:Choice>
    <mc:Fallback xmlns="">
      <p:transition xmlns:p14="http://schemas.microsoft.com/office/powerpoint/2010/main" spd="slow" advTm="282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starts before pig</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20</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571500" indent="-571500">
              <a:buFont typeface="Arial"/>
              <a:buChar char="•"/>
            </a:pPr>
            <a:r>
              <a:rPr lang="en-US" sz="3600" dirty="0" smtClean="0"/>
              <a:t>Input format </a:t>
            </a:r>
          </a:p>
          <a:p>
            <a:pPr marL="1028700" lvl="1" indent="-571500">
              <a:buFont typeface="Arial"/>
              <a:buChar char="•"/>
            </a:pPr>
            <a:r>
              <a:rPr lang="en-US" sz="3200" dirty="0" smtClean="0"/>
              <a:t>Serialization format</a:t>
            </a:r>
          </a:p>
          <a:p>
            <a:pPr marL="1028700" lvl="1" indent="-571500">
              <a:buFont typeface="Arial"/>
              <a:buChar char="•"/>
            </a:pPr>
            <a:r>
              <a:rPr lang="en-US" sz="3200" dirty="0" smtClean="0"/>
              <a:t>Compression</a:t>
            </a:r>
          </a:p>
          <a:p>
            <a:pPr lvl="1"/>
            <a:endParaRPr lang="en-US" sz="3200" dirty="0"/>
          </a:p>
        </p:txBody>
      </p:sp>
    </p:spTree>
    <p:extLst>
      <p:ext uri="{BB962C8B-B14F-4D97-AF65-F5344CB8AC3E}">
        <p14:creationId xmlns:p14="http://schemas.microsoft.com/office/powerpoint/2010/main" val="2641862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format -Test Query</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21</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r>
              <a:rPr lang="en-US" sz="3200" dirty="0" smtClean="0"/>
              <a:t>&gt; searches </a:t>
            </a:r>
            <a:r>
              <a:rPr lang="en-US" sz="3200" dirty="0"/>
              <a:t>= </a:t>
            </a:r>
            <a:r>
              <a:rPr lang="en-US" sz="3200" dirty="0">
                <a:solidFill>
                  <a:srgbClr val="FF0000"/>
                </a:solidFill>
              </a:rPr>
              <a:t>load</a:t>
            </a:r>
            <a:r>
              <a:rPr lang="en-US" sz="3200" dirty="0"/>
              <a:t>  </a:t>
            </a:r>
            <a:r>
              <a:rPr lang="en-US" sz="3200" dirty="0" smtClean="0"/>
              <a:t>’</a:t>
            </a:r>
            <a:r>
              <a:rPr lang="en-US" sz="3200" dirty="0" err="1" smtClean="0"/>
              <a:t>aol_search_logs.txt</a:t>
            </a:r>
            <a:r>
              <a:rPr lang="en-US" sz="3200" dirty="0"/>
              <a:t>' </a:t>
            </a:r>
            <a:r>
              <a:rPr lang="en-US" sz="3200" dirty="0" smtClean="0"/>
              <a:t>using </a:t>
            </a:r>
            <a:r>
              <a:rPr lang="en-US" sz="3200" dirty="0" err="1" smtClean="0"/>
              <a:t>PigStorage</a:t>
            </a:r>
            <a:r>
              <a:rPr lang="en-US" sz="3200" dirty="0" smtClean="0"/>
              <a:t>()</a:t>
            </a:r>
            <a:r>
              <a:rPr lang="en-US" sz="3200" dirty="0" smtClean="0">
                <a:solidFill>
                  <a:srgbClr val="FF0000"/>
                </a:solidFill>
              </a:rPr>
              <a:t>  as</a:t>
            </a:r>
            <a:r>
              <a:rPr lang="en-US" sz="3200" dirty="0" smtClean="0"/>
              <a:t> </a:t>
            </a:r>
            <a:r>
              <a:rPr lang="en-US" sz="3200" dirty="0"/>
              <a:t>(ID, </a:t>
            </a:r>
            <a:r>
              <a:rPr lang="en-US" sz="3200" dirty="0" smtClean="0"/>
              <a:t>Query, …)</a:t>
            </a:r>
            <a:r>
              <a:rPr lang="en-US" sz="3200" dirty="0"/>
              <a:t>;</a:t>
            </a:r>
            <a:br>
              <a:rPr lang="en-US" sz="3200" dirty="0"/>
            </a:br>
            <a:endParaRPr lang="en-US" sz="3200" dirty="0" smtClean="0"/>
          </a:p>
          <a:p>
            <a:r>
              <a:rPr lang="en-US" sz="3200" dirty="0" smtClean="0"/>
              <a:t>&gt; </a:t>
            </a:r>
            <a:r>
              <a:rPr lang="en-US" sz="3200" dirty="0" err="1" smtClean="0"/>
              <a:t>search_thejas</a:t>
            </a:r>
            <a:r>
              <a:rPr lang="en-US" sz="3200" dirty="0" smtClean="0"/>
              <a:t> </a:t>
            </a:r>
            <a:r>
              <a:rPr lang="en-US" sz="3200" dirty="0"/>
              <a:t>= </a:t>
            </a:r>
            <a:r>
              <a:rPr lang="en-US" sz="3200" dirty="0">
                <a:solidFill>
                  <a:srgbClr val="FF0000"/>
                </a:solidFill>
              </a:rPr>
              <a:t>filter</a:t>
            </a:r>
            <a:r>
              <a:rPr lang="en-US" sz="3200" dirty="0"/>
              <a:t> searches </a:t>
            </a:r>
            <a:r>
              <a:rPr lang="en-US" sz="3200" dirty="0">
                <a:solidFill>
                  <a:srgbClr val="FF0000"/>
                </a:solidFill>
              </a:rPr>
              <a:t>by</a:t>
            </a:r>
            <a:r>
              <a:rPr lang="en-US" sz="3200" dirty="0"/>
              <a:t> Query </a:t>
            </a:r>
            <a:r>
              <a:rPr lang="en-US" sz="3200" dirty="0">
                <a:solidFill>
                  <a:srgbClr val="FF0000"/>
                </a:solidFill>
              </a:rPr>
              <a:t>matches</a:t>
            </a:r>
            <a:r>
              <a:rPr lang="en-US" sz="3200" dirty="0"/>
              <a:t> '.*</a:t>
            </a:r>
            <a:r>
              <a:rPr lang="en-US" sz="3200" dirty="0" err="1"/>
              <a:t>thejas</a:t>
            </a:r>
            <a:r>
              <a:rPr lang="en-US" sz="3200" dirty="0"/>
              <a:t>.*';   </a:t>
            </a:r>
          </a:p>
          <a:p>
            <a:r>
              <a:rPr lang="en-US" sz="3200" dirty="0"/>
              <a:t> </a:t>
            </a:r>
          </a:p>
          <a:p>
            <a:r>
              <a:rPr lang="en-US" sz="3200" dirty="0" smtClean="0"/>
              <a:t>&gt; dump </a:t>
            </a:r>
            <a:r>
              <a:rPr lang="en-US" sz="3200" dirty="0" err="1" smtClean="0"/>
              <a:t>search_thejas</a:t>
            </a:r>
            <a:r>
              <a:rPr lang="en-US" sz="3200" dirty="0" smtClean="0"/>
              <a:t>; </a:t>
            </a:r>
          </a:p>
          <a:p>
            <a:r>
              <a:rPr lang="en-US" sz="2800" dirty="0" smtClean="0"/>
              <a:t>(</a:t>
            </a:r>
            <a:r>
              <a:rPr lang="en-US" sz="2800" dirty="0"/>
              <a:t>1568578 , </a:t>
            </a:r>
            <a:r>
              <a:rPr lang="en-US" sz="2800" b="1" dirty="0" err="1" smtClean="0"/>
              <a:t>the</a:t>
            </a:r>
            <a:r>
              <a:rPr lang="en-US" sz="2800" b="1" dirty="0" err="1" smtClean="0">
                <a:solidFill>
                  <a:schemeClr val="accent5">
                    <a:lumMod val="75000"/>
                  </a:schemeClr>
                </a:solidFill>
              </a:rPr>
              <a:t>jas</a:t>
            </a:r>
            <a:r>
              <a:rPr lang="en-US" sz="2800" dirty="0" err="1" smtClean="0">
                <a:solidFill>
                  <a:schemeClr val="accent5">
                    <a:lumMod val="75000"/>
                  </a:schemeClr>
                </a:solidFill>
              </a:rPr>
              <a:t>mine</a:t>
            </a:r>
            <a:r>
              <a:rPr lang="en-US" sz="2800" dirty="0" err="1" smtClean="0"/>
              <a:t>supperclub</a:t>
            </a:r>
            <a:r>
              <a:rPr lang="en-US" sz="2800" dirty="0" smtClean="0"/>
              <a:t>, ….)</a:t>
            </a:r>
            <a:r>
              <a:rPr lang="en-US" sz="2800" dirty="0"/>
              <a:t/>
            </a:r>
            <a:br>
              <a:rPr lang="en-US" sz="2800" dirty="0"/>
            </a:br>
            <a:endParaRPr lang="en-US" sz="2800" dirty="0"/>
          </a:p>
        </p:txBody>
      </p:sp>
    </p:spTree>
    <p:extLst>
      <p:ext uri="{BB962C8B-B14F-4D97-AF65-F5344CB8AC3E}">
        <p14:creationId xmlns:p14="http://schemas.microsoft.com/office/powerpoint/2010/main" val="2904022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formats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22</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1707983069"/>
              </p:ext>
            </p:extLst>
          </p:nvPr>
        </p:nvGraphicFramePr>
        <p:xfrm>
          <a:off x="457200" y="1144588"/>
          <a:ext cx="8229600"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980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0" categoryIdx="3"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format</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23</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err="1"/>
              <a:t>RCFile</a:t>
            </a:r>
            <a:endParaRPr lang="en-US" sz="3600" dirty="0"/>
          </a:p>
          <a:p>
            <a:pPr marL="628650" lvl="1" indent="-171450">
              <a:buFont typeface="Arial"/>
              <a:buChar char="•"/>
            </a:pPr>
            <a:r>
              <a:rPr lang="en-US" sz="3200" dirty="0" smtClean="0"/>
              <a:t>Columnar format for a group of rows</a:t>
            </a:r>
          </a:p>
          <a:p>
            <a:pPr marL="628650" lvl="1" indent="-171450">
              <a:buFont typeface="Arial"/>
              <a:buChar char="•"/>
            </a:pPr>
            <a:r>
              <a:rPr lang="en-US" sz="3200" dirty="0" smtClean="0"/>
              <a:t>More efficient if you query subset of columns</a:t>
            </a:r>
          </a:p>
        </p:txBody>
      </p:sp>
    </p:spTree>
    <p:extLst>
      <p:ext uri="{BB962C8B-B14F-4D97-AF65-F5344CB8AC3E}">
        <p14:creationId xmlns:p14="http://schemas.microsoft.com/office/powerpoint/2010/main" val="19611958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with </a:t>
            </a:r>
            <a:r>
              <a:rPr lang="en-US" dirty="0" err="1" smtClean="0"/>
              <a:t>RCFile</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a:t> Tests with load + project + filter </a:t>
            </a:r>
            <a:r>
              <a:rPr lang="en-US" sz="3600" dirty="0" smtClean="0"/>
              <a:t>out all records. </a:t>
            </a:r>
          </a:p>
          <a:p>
            <a:pPr marL="171450" indent="-171450">
              <a:buFont typeface="Arial"/>
              <a:buChar char="•"/>
            </a:pPr>
            <a:r>
              <a:rPr lang="en-US" sz="3600" dirty="0"/>
              <a:t> </a:t>
            </a:r>
            <a:r>
              <a:rPr lang="en-US" sz="3600" dirty="0" smtClean="0"/>
              <a:t>Using </a:t>
            </a:r>
            <a:r>
              <a:rPr lang="en-US" sz="3600" dirty="0" err="1" smtClean="0"/>
              <a:t>hcatalog</a:t>
            </a:r>
            <a:r>
              <a:rPr lang="en-US" sz="3600" dirty="0" smtClean="0"/>
              <a:t>, w </a:t>
            </a:r>
            <a:r>
              <a:rPr lang="en-US" sz="3600" dirty="0" err="1" smtClean="0"/>
              <a:t>compression,types</a:t>
            </a:r>
            <a:endParaRPr lang="en-US" sz="3600" dirty="0"/>
          </a:p>
          <a:p>
            <a:pPr marL="171450" indent="-171450">
              <a:buFont typeface="Arial"/>
              <a:buChar char="•"/>
            </a:pPr>
            <a:r>
              <a:rPr lang="en-US" sz="3600" dirty="0"/>
              <a:t>Test </a:t>
            </a:r>
            <a:r>
              <a:rPr lang="en-US" sz="3600" dirty="0" smtClean="0"/>
              <a:t>1</a:t>
            </a:r>
          </a:p>
          <a:p>
            <a:pPr marL="628650" lvl="1" indent="-171450">
              <a:buFont typeface="Arial"/>
              <a:buChar char="•"/>
            </a:pPr>
            <a:r>
              <a:rPr lang="en-US" sz="3200" dirty="0" smtClean="0"/>
              <a:t>Project </a:t>
            </a:r>
            <a:r>
              <a:rPr lang="en-US" sz="3200" dirty="0"/>
              <a:t>1 out of 5 columns</a:t>
            </a:r>
          </a:p>
          <a:p>
            <a:pPr marL="171450" lvl="0" indent="-171450">
              <a:buFont typeface="Arial"/>
              <a:buChar char="•"/>
            </a:pPr>
            <a:r>
              <a:rPr lang="en-US" sz="3600" dirty="0">
                <a:solidFill>
                  <a:prstClr val="black"/>
                </a:solidFill>
              </a:rPr>
              <a:t>Test 2 </a:t>
            </a:r>
            <a:endParaRPr lang="en-US" sz="3600" dirty="0" smtClean="0">
              <a:solidFill>
                <a:prstClr val="black"/>
              </a:solidFill>
            </a:endParaRPr>
          </a:p>
          <a:p>
            <a:pPr marL="628650" lvl="1" indent="-171450">
              <a:buFont typeface="Arial"/>
              <a:buChar char="•"/>
            </a:pPr>
            <a:r>
              <a:rPr lang="en-US" sz="3200" dirty="0" smtClean="0"/>
              <a:t>Project </a:t>
            </a:r>
            <a:r>
              <a:rPr lang="en-US" sz="3200" dirty="0"/>
              <a:t>all 5 columns </a:t>
            </a:r>
          </a:p>
          <a:p>
            <a:endParaRPr lang="en-US" dirty="0"/>
          </a:p>
        </p:txBody>
      </p:sp>
    </p:spTree>
    <p:extLst>
      <p:ext uri="{BB962C8B-B14F-4D97-AF65-F5344CB8AC3E}">
        <p14:creationId xmlns:p14="http://schemas.microsoft.com/office/powerpoint/2010/main" val="38873554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RCFile</a:t>
            </a:r>
            <a:r>
              <a:rPr lang="en-US" dirty="0" smtClean="0"/>
              <a:t> test results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25</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87056041"/>
              </p:ext>
            </p:extLst>
          </p:nvPr>
        </p:nvGraphicFramePr>
        <p:xfrm>
          <a:off x="457200" y="1144588"/>
          <a:ext cx="8229600" cy="5219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386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1"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based optimizations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26</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smtClean="0"/>
              <a:t> Optimizations decisions based on your query/data </a:t>
            </a:r>
          </a:p>
          <a:p>
            <a:pPr marL="171450" indent="-171450">
              <a:buFont typeface="Arial"/>
              <a:buChar char="•"/>
            </a:pPr>
            <a:r>
              <a:rPr lang="en-US" sz="3600" dirty="0"/>
              <a:t> </a:t>
            </a:r>
            <a:r>
              <a:rPr lang="en-US" sz="3600" dirty="0" smtClean="0"/>
              <a:t>Often iterative process</a:t>
            </a:r>
          </a:p>
          <a:p>
            <a:pPr marL="171450" indent="-171450">
              <a:buFont typeface="Arial"/>
              <a:buChar char="•"/>
            </a:pPr>
            <a:endParaRPr lang="en-US" sz="3600" dirty="0" smtClean="0"/>
          </a:p>
          <a:p>
            <a:pPr marL="171450" indent="-171450">
              <a:buFont typeface="Arial"/>
              <a:buChar char="•"/>
            </a:pPr>
            <a:endParaRPr lang="en-US" sz="3600" dirty="0"/>
          </a:p>
        </p:txBody>
      </p:sp>
      <p:sp>
        <p:nvSpPr>
          <p:cNvPr id="6" name="Rectangle 5"/>
          <p:cNvSpPr/>
          <p:nvPr/>
        </p:nvSpPr>
        <p:spPr>
          <a:xfrm>
            <a:off x="4279915" y="3070952"/>
            <a:ext cx="1466265" cy="14458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Run query</a:t>
            </a:r>
            <a:endParaRPr lang="en-US" sz="2400" dirty="0"/>
          </a:p>
        </p:txBody>
      </p:sp>
      <p:sp>
        <p:nvSpPr>
          <p:cNvPr id="7" name="Rectangle 6"/>
          <p:cNvSpPr/>
          <p:nvPr/>
        </p:nvSpPr>
        <p:spPr>
          <a:xfrm>
            <a:off x="6853441" y="3070952"/>
            <a:ext cx="1424165" cy="14458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Measure </a:t>
            </a:r>
            <a:endParaRPr lang="en-US" sz="2400" dirty="0"/>
          </a:p>
        </p:txBody>
      </p:sp>
      <p:sp>
        <p:nvSpPr>
          <p:cNvPr id="8" name="Rectangle 7"/>
          <p:cNvSpPr/>
          <p:nvPr/>
        </p:nvSpPr>
        <p:spPr>
          <a:xfrm>
            <a:off x="5560526" y="4939056"/>
            <a:ext cx="1491822" cy="14252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Tune</a:t>
            </a:r>
            <a:endParaRPr lang="en-US" sz="2400" dirty="0"/>
          </a:p>
        </p:txBody>
      </p:sp>
      <p:sp>
        <p:nvSpPr>
          <p:cNvPr id="9" name="Right Arrow 8"/>
          <p:cNvSpPr/>
          <p:nvPr/>
        </p:nvSpPr>
        <p:spPr>
          <a:xfrm>
            <a:off x="5905057" y="3587765"/>
            <a:ext cx="811781" cy="34044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Bent Arrow 11"/>
          <p:cNvSpPr/>
          <p:nvPr/>
        </p:nvSpPr>
        <p:spPr>
          <a:xfrm flipH="1" flipV="1">
            <a:off x="7175964" y="4693926"/>
            <a:ext cx="640707" cy="716696"/>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5400000" flipH="1" flipV="1">
            <a:off x="4759958" y="4655395"/>
            <a:ext cx="639634" cy="716696"/>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5306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lstStyle/>
          <a:p>
            <a:pPr marL="571500" indent="-571500">
              <a:buFont typeface="Arial"/>
              <a:buChar char="•"/>
            </a:pPr>
            <a:r>
              <a:rPr lang="en-US" sz="3600" dirty="0" smtClean="0"/>
              <a:t>Hash Based </a:t>
            </a:r>
            <a:r>
              <a:rPr lang="en-US" sz="3600" dirty="0" err="1" smtClean="0"/>
              <a:t>Agg</a:t>
            </a:r>
            <a:endParaRPr lang="en-US" sz="3600" dirty="0" smtClean="0"/>
          </a:p>
          <a:p>
            <a:pPr marL="571500" indent="-571500">
              <a:buFont typeface="Arial"/>
              <a:buChar char="•"/>
            </a:pPr>
            <a:endParaRPr lang="en-US" sz="3200" dirty="0" smtClean="0"/>
          </a:p>
          <a:p>
            <a:pPr marL="1028700" lvl="1" indent="-571500">
              <a:buFont typeface="Arial"/>
              <a:buChar char="•"/>
            </a:pPr>
            <a:endParaRPr lang="en-US" sz="3200" dirty="0" smtClean="0"/>
          </a:p>
          <a:p>
            <a:pPr lvl="1"/>
            <a:endParaRPr lang="en-US" sz="3200" dirty="0" smtClean="0"/>
          </a:p>
          <a:p>
            <a:pPr lvl="1"/>
            <a:r>
              <a:rPr lang="en-US" sz="3200" dirty="0"/>
              <a:t> </a:t>
            </a:r>
            <a:r>
              <a:rPr lang="en-US" sz="3200" dirty="0" smtClean="0"/>
              <a:t>    </a:t>
            </a:r>
          </a:p>
          <a:p>
            <a:pPr lvl="1"/>
            <a:endParaRPr lang="en-US" sz="3200" dirty="0"/>
          </a:p>
          <a:p>
            <a:pPr lvl="1"/>
            <a:endParaRPr lang="en-US" sz="3200" dirty="0" smtClean="0"/>
          </a:p>
          <a:p>
            <a:r>
              <a:rPr lang="en-US" sz="3200" dirty="0"/>
              <a:t>Use </a:t>
            </a:r>
            <a:r>
              <a:rPr lang="en-US" sz="3200" dirty="0" err="1" smtClean="0"/>
              <a:t>pig.exec.mapPartAgg</a:t>
            </a:r>
            <a:r>
              <a:rPr lang="en-US" sz="3200" dirty="0" smtClean="0"/>
              <a:t>=true to enable</a:t>
            </a:r>
          </a:p>
        </p:txBody>
      </p:sp>
      <p:sp>
        <p:nvSpPr>
          <p:cNvPr id="7" name="Rectangle 6"/>
          <p:cNvSpPr/>
          <p:nvPr/>
        </p:nvSpPr>
        <p:spPr>
          <a:xfrm>
            <a:off x="798687" y="1859353"/>
            <a:ext cx="5551540" cy="3168756"/>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t>Map task</a:t>
            </a:r>
            <a:endParaRPr lang="en-US" dirty="0"/>
          </a:p>
        </p:txBody>
      </p:sp>
      <p:sp>
        <p:nvSpPr>
          <p:cNvPr id="2" name="Title 1"/>
          <p:cNvSpPr>
            <a:spLocks noGrp="1"/>
          </p:cNvSpPr>
          <p:nvPr>
            <p:ph type="title"/>
          </p:nvPr>
        </p:nvSpPr>
        <p:spPr/>
        <p:txBody>
          <a:bodyPr/>
          <a:lstStyle/>
          <a:p>
            <a:r>
              <a:rPr lang="en-US" dirty="0"/>
              <a:t>Cost based </a:t>
            </a:r>
            <a:r>
              <a:rPr lang="en-US" dirty="0" smtClean="0"/>
              <a:t>optimization - Aggregation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Rectangle 5"/>
          <p:cNvSpPr/>
          <p:nvPr/>
        </p:nvSpPr>
        <p:spPr>
          <a:xfrm>
            <a:off x="843486" y="2546790"/>
            <a:ext cx="1178393" cy="1139181"/>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p>
          <a:p>
            <a:pPr algn="ctr"/>
            <a:r>
              <a:rPr lang="en-US" dirty="0" smtClean="0"/>
              <a:t>(logic)</a:t>
            </a:r>
            <a:endParaRPr lang="en-US" dirty="0"/>
          </a:p>
        </p:txBody>
      </p:sp>
      <p:sp>
        <p:nvSpPr>
          <p:cNvPr id="8" name="Rounded Rectangle 7"/>
          <p:cNvSpPr/>
          <p:nvPr/>
        </p:nvSpPr>
        <p:spPr>
          <a:xfrm>
            <a:off x="2369879" y="2304550"/>
            <a:ext cx="1086740" cy="2396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 Output</a:t>
            </a:r>
            <a:endParaRPr lang="en-US" dirty="0"/>
          </a:p>
        </p:txBody>
      </p:sp>
      <p:sp>
        <p:nvSpPr>
          <p:cNvPr id="9" name="Rectangle 8"/>
          <p:cNvSpPr/>
          <p:nvPr/>
        </p:nvSpPr>
        <p:spPr>
          <a:xfrm>
            <a:off x="3757763" y="2546790"/>
            <a:ext cx="1008181" cy="1139181"/>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HBA</a:t>
            </a:r>
            <a:endParaRPr lang="en-US" dirty="0"/>
          </a:p>
        </p:txBody>
      </p:sp>
      <p:sp>
        <p:nvSpPr>
          <p:cNvPr id="10" name="Rounded Rectangle 9"/>
          <p:cNvSpPr/>
          <p:nvPr/>
        </p:nvSpPr>
        <p:spPr>
          <a:xfrm>
            <a:off x="5144716" y="2841405"/>
            <a:ext cx="1012900" cy="549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HBA</a:t>
            </a:r>
          </a:p>
          <a:p>
            <a:pPr algn="ctr"/>
            <a:r>
              <a:rPr lang="en-US" dirty="0" smtClean="0"/>
              <a:t>Output</a:t>
            </a:r>
            <a:endParaRPr lang="en-US" dirty="0"/>
          </a:p>
        </p:txBody>
      </p:sp>
      <p:sp>
        <p:nvSpPr>
          <p:cNvPr id="11" name="Right Arrow 10"/>
          <p:cNvSpPr/>
          <p:nvPr/>
        </p:nvSpPr>
        <p:spPr>
          <a:xfrm>
            <a:off x="2021879" y="2998533"/>
            <a:ext cx="348000" cy="3404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3456619" y="2998533"/>
            <a:ext cx="348000" cy="3404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796716" y="2980710"/>
            <a:ext cx="348000" cy="3404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553200" y="2841405"/>
            <a:ext cx="955808" cy="8445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509008" y="1859353"/>
            <a:ext cx="1634992" cy="3168756"/>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ctr" anchorCtr="0"/>
          <a:lstStyle/>
          <a:p>
            <a:pPr algn="ctr"/>
            <a:r>
              <a:rPr lang="en-US" dirty="0" smtClean="0"/>
              <a:t>Reduce task</a:t>
            </a:r>
            <a:endParaRPr lang="en-US" dirty="0"/>
          </a:p>
        </p:txBody>
      </p:sp>
    </p:spTree>
    <p:extLst>
      <p:ext uri="{BB962C8B-B14F-4D97-AF65-F5344CB8AC3E}">
        <p14:creationId xmlns:p14="http://schemas.microsoft.com/office/powerpoint/2010/main" val="6175738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based </a:t>
            </a:r>
            <a:r>
              <a:rPr lang="en-US" dirty="0"/>
              <a:t>optimization – </a:t>
            </a:r>
            <a:r>
              <a:rPr lang="en-US" dirty="0" smtClean="0"/>
              <a:t>Hash </a:t>
            </a:r>
            <a:r>
              <a:rPr lang="en-US" dirty="0" err="1" smtClean="0"/>
              <a:t>Agg</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28</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571500" indent="-571500">
              <a:buFont typeface="Arial"/>
              <a:buChar char="•"/>
            </a:pPr>
            <a:r>
              <a:rPr lang="en-US" sz="3600" dirty="0" smtClean="0"/>
              <a:t>Auto off feature </a:t>
            </a:r>
          </a:p>
          <a:p>
            <a:pPr marL="1028700" lvl="1" indent="-571500">
              <a:buFont typeface="Arial"/>
              <a:buChar char="•"/>
            </a:pPr>
            <a:r>
              <a:rPr lang="en-US" sz="3200" dirty="0" smtClean="0"/>
              <a:t>switches off HBA if output reduction is not good enough</a:t>
            </a:r>
          </a:p>
          <a:p>
            <a:pPr marL="571500" indent="-571500">
              <a:buFont typeface="Arial"/>
              <a:buChar char="•"/>
            </a:pPr>
            <a:r>
              <a:rPr lang="en-US" sz="3600" dirty="0" smtClean="0"/>
              <a:t>Configuring Hash </a:t>
            </a:r>
            <a:r>
              <a:rPr lang="en-US" sz="3600" dirty="0" err="1" smtClean="0"/>
              <a:t>Agg</a:t>
            </a:r>
            <a:endParaRPr lang="en-US" sz="3600" dirty="0" smtClean="0"/>
          </a:p>
          <a:p>
            <a:pPr marL="1028700" lvl="1" indent="-571500">
              <a:buFont typeface="Arial"/>
              <a:buChar char="•"/>
            </a:pPr>
            <a:r>
              <a:rPr lang="en-US" sz="3200" dirty="0" smtClean="0"/>
              <a:t>Configure </a:t>
            </a:r>
            <a:r>
              <a:rPr lang="en-US" sz="3200" dirty="0"/>
              <a:t>auto off feature - </a:t>
            </a:r>
            <a:r>
              <a:rPr lang="en-US" sz="2400" dirty="0" err="1"/>
              <a:t>pig.exec.mapPartAgg.minReduction</a:t>
            </a:r>
            <a:endParaRPr lang="en-US" sz="2400" dirty="0"/>
          </a:p>
          <a:p>
            <a:pPr marL="1028700" lvl="1" indent="-571500">
              <a:buFont typeface="Arial"/>
              <a:buChar char="•"/>
            </a:pPr>
            <a:r>
              <a:rPr lang="en-US" sz="3200" dirty="0"/>
              <a:t>Configure memory used - </a:t>
            </a:r>
            <a:r>
              <a:rPr lang="en-US" sz="2400" dirty="0" err="1"/>
              <a:t>pig.cachedbag.memusage</a:t>
            </a:r>
            <a:endParaRPr lang="en-US" sz="2400" dirty="0"/>
          </a:p>
          <a:p>
            <a:endParaRPr lang="en-US" dirty="0"/>
          </a:p>
        </p:txBody>
      </p:sp>
    </p:spTree>
    <p:extLst>
      <p:ext uri="{BB962C8B-B14F-4D97-AF65-F5344CB8AC3E}">
        <p14:creationId xmlns:p14="http://schemas.microsoft.com/office/powerpoint/2010/main" val="1492752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based </a:t>
            </a:r>
            <a:r>
              <a:rPr lang="en-US" dirty="0"/>
              <a:t>optimization -  </a:t>
            </a:r>
            <a:r>
              <a:rPr lang="en-US" dirty="0" smtClean="0"/>
              <a:t>Join</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29</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smtClean="0"/>
              <a:t> Use appropriate join algorithm</a:t>
            </a:r>
          </a:p>
          <a:p>
            <a:pPr marL="628650" lvl="1" indent="-171450">
              <a:buFont typeface="Arial"/>
              <a:buChar char="•"/>
            </a:pPr>
            <a:r>
              <a:rPr lang="en-US" sz="3200" dirty="0" smtClean="0"/>
              <a:t>Skew on join key - Skew join</a:t>
            </a:r>
          </a:p>
          <a:p>
            <a:pPr marL="628650" lvl="1" indent="-171450">
              <a:buFont typeface="Arial"/>
              <a:buChar char="•"/>
            </a:pPr>
            <a:r>
              <a:rPr lang="en-US" sz="3200" dirty="0" smtClean="0"/>
              <a:t>Fits in memory – FR join</a:t>
            </a:r>
          </a:p>
          <a:p>
            <a:pPr lvl="1"/>
            <a:endParaRPr lang="en-US" sz="3200" dirty="0" smtClean="0"/>
          </a:p>
        </p:txBody>
      </p:sp>
      <p:sp>
        <p:nvSpPr>
          <p:cNvPr id="6" name="TextBox 5"/>
          <p:cNvSpPr txBox="1"/>
          <p:nvPr/>
        </p:nvSpPr>
        <p:spPr>
          <a:xfrm>
            <a:off x="4591188" y="586184"/>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2118863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Pig-</a:t>
            </a:r>
            <a:r>
              <a:rPr lang="en-US" dirty="0" err="1" smtClean="0"/>
              <a:t>latin</a:t>
            </a:r>
            <a:r>
              <a:rPr lang="en-US" dirty="0" smtClean="0"/>
              <a:t> example</a:t>
            </a: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BE3614C6-9B97-DA43-9EC2-F206459474B6}" type="slidenum">
              <a:rPr lang="en-US" smtClean="0"/>
              <a:pPr>
                <a:defRPr/>
              </a:pPr>
              <a:t>3</a:t>
            </a:fld>
            <a:endParaRPr lang="en-US" dirty="0"/>
          </a:p>
        </p:txBody>
      </p:sp>
      <p:sp>
        <p:nvSpPr>
          <p:cNvPr id="3" name="Footer Placeholder 2"/>
          <p:cNvSpPr>
            <a:spLocks noGrp="1"/>
          </p:cNvSpPr>
          <p:nvPr>
            <p:ph type="ftr" sz="quarter" idx="13"/>
          </p:nvPr>
        </p:nvSpPr>
        <p:spPr/>
        <p:txBody>
          <a:bodyPr/>
          <a:lstStyle/>
          <a:p>
            <a:pPr>
              <a:defRPr/>
            </a:pPr>
            <a:r>
              <a:rPr lang="en-US" smtClean="0"/>
              <a:t>Architecting the Future of Big Data</a:t>
            </a:r>
            <a:endParaRPr lang="en-US" dirty="0"/>
          </a:p>
        </p:txBody>
      </p:sp>
      <p:sp>
        <p:nvSpPr>
          <p:cNvPr id="8" name="Text Placeholder 7"/>
          <p:cNvSpPr>
            <a:spLocks noGrp="1"/>
          </p:cNvSpPr>
          <p:nvPr>
            <p:ph type="body" sz="quarter" idx="11"/>
          </p:nvPr>
        </p:nvSpPr>
        <p:spPr>
          <a:xfrm>
            <a:off x="457200" y="1165225"/>
            <a:ext cx="8229600" cy="4954588"/>
          </a:xfrm>
        </p:spPr>
        <p:txBody>
          <a:bodyPr/>
          <a:lstStyle/>
          <a:p>
            <a:r>
              <a:rPr lang="en-US" sz="2400" b="0" dirty="0" smtClean="0">
                <a:latin typeface="+mn-lt"/>
                <a:ea typeface="MS PGothic" charset="0"/>
                <a:cs typeface="MS PGothic" charset="0"/>
              </a:rPr>
              <a:t>Query : Get the list of web </a:t>
            </a:r>
            <a:r>
              <a:rPr lang="en-US" sz="2400" b="0" dirty="0" smtClean="0">
                <a:solidFill>
                  <a:srgbClr val="0000FF"/>
                </a:solidFill>
                <a:latin typeface="+mn-lt"/>
                <a:ea typeface="MS PGothic" charset="0"/>
                <a:cs typeface="MS PGothic" charset="0"/>
              </a:rPr>
              <a:t>pages </a:t>
            </a:r>
            <a:r>
              <a:rPr lang="en-US" sz="2400" b="0" dirty="0" smtClean="0">
                <a:latin typeface="+mn-lt"/>
                <a:ea typeface="MS PGothic" charset="0"/>
                <a:cs typeface="MS PGothic" charset="0"/>
              </a:rPr>
              <a:t>visited by </a:t>
            </a:r>
            <a:r>
              <a:rPr lang="en-US" sz="2400" b="0" dirty="0" smtClean="0">
                <a:solidFill>
                  <a:srgbClr val="0000FF"/>
                </a:solidFill>
                <a:latin typeface="+mn-lt"/>
                <a:ea typeface="MS PGothic" charset="0"/>
                <a:cs typeface="MS PGothic" charset="0"/>
              </a:rPr>
              <a:t>users</a:t>
            </a:r>
            <a:r>
              <a:rPr lang="en-US" sz="2400" b="0" dirty="0" smtClean="0">
                <a:latin typeface="+mn-lt"/>
                <a:ea typeface="MS PGothic" charset="0"/>
                <a:cs typeface="MS PGothic" charset="0"/>
              </a:rPr>
              <a:t> whose age is between 20 and 29 years. </a:t>
            </a:r>
          </a:p>
          <a:p>
            <a:endParaRPr lang="en-US" sz="2400" b="0" dirty="0">
              <a:latin typeface="+mn-lt"/>
              <a:ea typeface="MS PGothic" charset="0"/>
              <a:cs typeface="MS PGothic" charset="0"/>
            </a:endParaRPr>
          </a:p>
          <a:p>
            <a:pPr marL="0" indent="0">
              <a:buNone/>
            </a:pPr>
            <a:r>
              <a:rPr lang="en-US" sz="2400" b="0" dirty="0" smtClean="0">
                <a:latin typeface="+mn-lt"/>
                <a:ea typeface="MS PGothic" charset="0"/>
                <a:cs typeface="MS PGothic" charset="0"/>
              </a:rPr>
              <a:t>USERS = </a:t>
            </a:r>
            <a:r>
              <a:rPr lang="en-US" sz="2400" b="0" dirty="0">
                <a:solidFill>
                  <a:srgbClr val="FF0000"/>
                </a:solidFill>
                <a:latin typeface="+mn-lt"/>
                <a:ea typeface="MS PGothic" charset="0"/>
                <a:cs typeface="MS PGothic" charset="0"/>
              </a:rPr>
              <a:t>load</a:t>
            </a:r>
            <a:r>
              <a:rPr lang="en-US" sz="2400" b="0" dirty="0">
                <a:latin typeface="+mn-lt"/>
                <a:ea typeface="MS PGothic" charset="0"/>
                <a:cs typeface="MS PGothic" charset="0"/>
              </a:rPr>
              <a:t> </a:t>
            </a:r>
            <a:r>
              <a:rPr lang="ja-JP" altLang="en-US" sz="2400" b="0" dirty="0">
                <a:solidFill>
                  <a:srgbClr val="0000FF"/>
                </a:solidFill>
                <a:latin typeface="+mn-lt"/>
                <a:ea typeface="MS PGothic" charset="0"/>
                <a:cs typeface="MS PGothic" charset="0"/>
              </a:rPr>
              <a:t>‘</a:t>
            </a:r>
            <a:r>
              <a:rPr lang="en-US" sz="2400" b="0" dirty="0">
                <a:solidFill>
                  <a:srgbClr val="0000FF"/>
                </a:solidFill>
                <a:latin typeface="+mn-lt"/>
                <a:ea typeface="MS PGothic" charset="0"/>
                <a:cs typeface="MS PGothic" charset="0"/>
              </a:rPr>
              <a:t>users</a:t>
            </a:r>
            <a:r>
              <a:rPr lang="ja-JP" altLang="en-US" sz="2400" b="0" dirty="0">
                <a:solidFill>
                  <a:srgbClr val="0000FF"/>
                </a:solidFill>
                <a:latin typeface="+mn-lt"/>
                <a:ea typeface="MS PGothic" charset="0"/>
                <a:cs typeface="MS PGothic" charset="0"/>
              </a:rPr>
              <a:t>’</a:t>
            </a:r>
            <a:r>
              <a:rPr lang="en-US" sz="2400" b="0" dirty="0">
                <a:latin typeface="+mn-lt"/>
                <a:ea typeface="MS PGothic" charset="0"/>
                <a:cs typeface="MS PGothic" charset="0"/>
              </a:rPr>
              <a:t> </a:t>
            </a:r>
            <a:r>
              <a:rPr lang="en-US" sz="2400" b="0" dirty="0">
                <a:solidFill>
                  <a:srgbClr val="FF0000"/>
                </a:solidFill>
                <a:latin typeface="+mn-lt"/>
                <a:ea typeface="MS PGothic" charset="0"/>
                <a:cs typeface="MS PGothic" charset="0"/>
              </a:rPr>
              <a:t>as </a:t>
            </a:r>
            <a:r>
              <a:rPr lang="en-US" sz="2400" b="0" dirty="0" smtClean="0">
                <a:latin typeface="+mn-lt"/>
                <a:ea typeface="MS PGothic" charset="0"/>
                <a:cs typeface="MS PGothic" charset="0"/>
              </a:rPr>
              <a:t>(</a:t>
            </a:r>
            <a:r>
              <a:rPr lang="en-US" sz="2400" b="0" dirty="0" err="1" smtClean="0">
                <a:latin typeface="+mn-lt"/>
                <a:ea typeface="MS PGothic" charset="0"/>
                <a:cs typeface="MS PGothic" charset="0"/>
              </a:rPr>
              <a:t>uid</a:t>
            </a:r>
            <a:r>
              <a:rPr lang="en-US" sz="2400" b="0" dirty="0" smtClean="0">
                <a:latin typeface="+mn-lt"/>
                <a:ea typeface="MS PGothic" charset="0"/>
                <a:cs typeface="MS PGothic" charset="0"/>
              </a:rPr>
              <a:t>, </a:t>
            </a:r>
            <a:r>
              <a:rPr lang="en-US" sz="2400" b="0" dirty="0">
                <a:latin typeface="+mn-lt"/>
                <a:ea typeface="MS PGothic" charset="0"/>
                <a:cs typeface="MS PGothic" charset="0"/>
              </a:rPr>
              <a:t>age)</a:t>
            </a:r>
            <a:r>
              <a:rPr lang="en-US" sz="2400" b="0" dirty="0" smtClean="0">
                <a:latin typeface="+mn-lt"/>
                <a:ea typeface="MS PGothic" charset="0"/>
                <a:cs typeface="MS PGothic" charset="0"/>
              </a:rPr>
              <a:t>;</a:t>
            </a:r>
          </a:p>
          <a:p>
            <a:pPr marL="0" indent="0">
              <a:buNone/>
            </a:pPr>
            <a:endParaRPr lang="en-US" sz="2400" b="0" dirty="0" smtClean="0">
              <a:latin typeface="+mn-lt"/>
              <a:ea typeface="MS PGothic" charset="0"/>
              <a:cs typeface="MS PGothic" charset="0"/>
            </a:endParaRPr>
          </a:p>
          <a:p>
            <a:pPr marL="0" indent="0">
              <a:buNone/>
            </a:pPr>
            <a:r>
              <a:rPr lang="en-US" sz="2400" b="0" dirty="0" smtClean="0">
                <a:latin typeface="+mn-lt"/>
                <a:ea typeface="MS PGothic" charset="0"/>
                <a:cs typeface="MS PGothic" charset="0"/>
              </a:rPr>
              <a:t>USERS_20s = </a:t>
            </a:r>
            <a:r>
              <a:rPr lang="en-US" sz="2400" b="0" dirty="0">
                <a:solidFill>
                  <a:srgbClr val="FF0000"/>
                </a:solidFill>
                <a:latin typeface="+mn-lt"/>
                <a:ea typeface="MS PGothic" charset="0"/>
                <a:cs typeface="MS PGothic" charset="0"/>
              </a:rPr>
              <a:t>filter</a:t>
            </a:r>
            <a:r>
              <a:rPr lang="en-US" sz="2400" b="0" dirty="0">
                <a:latin typeface="+mn-lt"/>
                <a:ea typeface="MS PGothic" charset="0"/>
                <a:cs typeface="MS PGothic" charset="0"/>
              </a:rPr>
              <a:t> </a:t>
            </a:r>
            <a:r>
              <a:rPr lang="en-US" sz="2400" b="0" dirty="0" smtClean="0">
                <a:latin typeface="+mn-lt"/>
                <a:ea typeface="MS PGothic" charset="0"/>
                <a:cs typeface="MS PGothic" charset="0"/>
              </a:rPr>
              <a:t>USERS </a:t>
            </a:r>
            <a:r>
              <a:rPr lang="en-US" sz="2400" b="0" dirty="0" smtClean="0">
                <a:solidFill>
                  <a:srgbClr val="FF0000"/>
                </a:solidFill>
                <a:latin typeface="+mn-lt"/>
                <a:ea typeface="MS PGothic" charset="0"/>
                <a:cs typeface="MS PGothic" charset="0"/>
              </a:rPr>
              <a:t>by</a:t>
            </a:r>
            <a:r>
              <a:rPr lang="en-US" sz="2400" b="0" dirty="0" smtClean="0">
                <a:latin typeface="+mn-lt"/>
                <a:ea typeface="MS PGothic" charset="0"/>
                <a:cs typeface="MS PGothic" charset="0"/>
              </a:rPr>
              <a:t>  age &gt;= 20 </a:t>
            </a:r>
            <a:r>
              <a:rPr lang="en-US" sz="2400" b="0" dirty="0" smtClean="0">
                <a:solidFill>
                  <a:srgbClr val="FF0000"/>
                </a:solidFill>
                <a:latin typeface="+mn-lt"/>
                <a:ea typeface="MS PGothic" charset="0"/>
                <a:cs typeface="MS PGothic" charset="0"/>
              </a:rPr>
              <a:t>and</a:t>
            </a:r>
            <a:r>
              <a:rPr lang="en-US" sz="2400" b="0" dirty="0" smtClean="0">
                <a:latin typeface="+mn-lt"/>
                <a:ea typeface="MS PGothic" charset="0"/>
                <a:cs typeface="MS PGothic" charset="0"/>
              </a:rPr>
              <a:t> age &lt;= 29; </a:t>
            </a:r>
            <a:endParaRPr lang="en-US" sz="2400" b="0" dirty="0">
              <a:latin typeface="+mn-lt"/>
              <a:ea typeface="MS PGothic" charset="0"/>
              <a:cs typeface="MS PGothic" charset="0"/>
            </a:endParaRPr>
          </a:p>
          <a:p>
            <a:pPr marL="0" indent="0">
              <a:buNone/>
            </a:pPr>
            <a:endParaRPr lang="en-US" sz="2400" b="0" dirty="0" smtClean="0">
              <a:latin typeface="+mn-lt"/>
              <a:ea typeface="MS PGothic" charset="0"/>
              <a:cs typeface="MS PGothic" charset="0"/>
            </a:endParaRPr>
          </a:p>
          <a:p>
            <a:pPr marL="0" indent="0">
              <a:buNone/>
            </a:pPr>
            <a:r>
              <a:rPr lang="en-US" sz="2400" b="0" dirty="0" smtClean="0">
                <a:latin typeface="+mn-lt"/>
                <a:ea typeface="MS PGothic" charset="0"/>
                <a:cs typeface="MS PGothic" charset="0"/>
              </a:rPr>
              <a:t>PVs </a:t>
            </a:r>
            <a:r>
              <a:rPr lang="en-US" sz="2400" b="0" dirty="0">
                <a:latin typeface="+mn-lt"/>
                <a:ea typeface="MS PGothic" charset="0"/>
                <a:cs typeface="MS PGothic" charset="0"/>
              </a:rPr>
              <a:t>= </a:t>
            </a:r>
            <a:r>
              <a:rPr lang="en-US" sz="2400" b="0" dirty="0">
                <a:solidFill>
                  <a:srgbClr val="FF0000"/>
                </a:solidFill>
                <a:latin typeface="+mn-lt"/>
                <a:ea typeface="MS PGothic" charset="0"/>
                <a:cs typeface="MS PGothic" charset="0"/>
              </a:rPr>
              <a:t>load</a:t>
            </a:r>
            <a:r>
              <a:rPr lang="en-US" sz="2400" b="0" dirty="0">
                <a:latin typeface="+mn-lt"/>
                <a:ea typeface="MS PGothic" charset="0"/>
                <a:cs typeface="MS PGothic" charset="0"/>
              </a:rPr>
              <a:t> </a:t>
            </a:r>
            <a:r>
              <a:rPr lang="ja-JP" altLang="en-US" sz="2400" b="0" dirty="0">
                <a:latin typeface="+mn-lt"/>
                <a:ea typeface="MS PGothic" charset="0"/>
                <a:cs typeface="MS PGothic" charset="0"/>
              </a:rPr>
              <a:t>‘</a:t>
            </a:r>
            <a:r>
              <a:rPr lang="en-US" sz="2400" b="0" dirty="0">
                <a:solidFill>
                  <a:srgbClr val="0000FF"/>
                </a:solidFill>
                <a:latin typeface="+mn-lt"/>
                <a:ea typeface="MS PGothic" charset="0"/>
                <a:cs typeface="MS PGothic" charset="0"/>
              </a:rPr>
              <a:t>pages</a:t>
            </a:r>
            <a:r>
              <a:rPr lang="ja-JP" altLang="en-US" sz="2400" b="0" dirty="0">
                <a:latin typeface="+mn-lt"/>
                <a:ea typeface="MS PGothic" charset="0"/>
                <a:cs typeface="MS PGothic" charset="0"/>
              </a:rPr>
              <a:t>’</a:t>
            </a:r>
            <a:r>
              <a:rPr lang="en-US" sz="2400" b="0" dirty="0">
                <a:latin typeface="+mn-lt"/>
                <a:ea typeface="MS PGothic" charset="0"/>
                <a:cs typeface="MS PGothic" charset="0"/>
              </a:rPr>
              <a:t> </a:t>
            </a:r>
            <a:r>
              <a:rPr lang="en-US" sz="2400" b="0" dirty="0">
                <a:solidFill>
                  <a:srgbClr val="FF0000"/>
                </a:solidFill>
                <a:latin typeface="+mn-lt"/>
                <a:ea typeface="MS PGothic" charset="0"/>
                <a:cs typeface="MS PGothic" charset="0"/>
              </a:rPr>
              <a:t>as</a:t>
            </a:r>
            <a:r>
              <a:rPr lang="en-US" sz="2400" b="0" dirty="0">
                <a:latin typeface="+mn-lt"/>
                <a:ea typeface="MS PGothic" charset="0"/>
                <a:cs typeface="MS PGothic" charset="0"/>
              </a:rPr>
              <a:t> </a:t>
            </a:r>
            <a:r>
              <a:rPr lang="en-US" sz="2400" b="0" dirty="0" smtClean="0">
                <a:latin typeface="+mn-lt"/>
                <a:ea typeface="MS PGothic" charset="0"/>
                <a:cs typeface="MS PGothic" charset="0"/>
              </a:rPr>
              <a:t>(</a:t>
            </a:r>
            <a:r>
              <a:rPr lang="en-US" sz="2400" b="0" dirty="0" err="1" smtClean="0">
                <a:latin typeface="+mn-lt"/>
                <a:ea typeface="MS PGothic" charset="0"/>
                <a:cs typeface="MS PGothic" charset="0"/>
              </a:rPr>
              <a:t>url</a:t>
            </a:r>
            <a:r>
              <a:rPr lang="en-US" sz="2400" b="0" dirty="0" smtClean="0">
                <a:latin typeface="+mn-lt"/>
                <a:ea typeface="MS PGothic" charset="0"/>
                <a:cs typeface="MS PGothic" charset="0"/>
              </a:rPr>
              <a:t>, </a:t>
            </a:r>
            <a:r>
              <a:rPr lang="en-US" sz="2400" b="0" dirty="0" err="1" smtClean="0">
                <a:latin typeface="+mn-lt"/>
                <a:ea typeface="MS PGothic" charset="0"/>
                <a:cs typeface="MS PGothic" charset="0"/>
              </a:rPr>
              <a:t>uid</a:t>
            </a:r>
            <a:r>
              <a:rPr lang="en-US" sz="2400" b="0" dirty="0" smtClean="0">
                <a:latin typeface="+mn-lt"/>
                <a:ea typeface="MS PGothic" charset="0"/>
                <a:cs typeface="MS PGothic" charset="0"/>
              </a:rPr>
              <a:t>, timestamp)</a:t>
            </a:r>
            <a:r>
              <a:rPr lang="en-US" sz="2400" b="0" dirty="0">
                <a:latin typeface="+mn-lt"/>
                <a:ea typeface="MS PGothic" charset="0"/>
                <a:cs typeface="MS PGothic" charset="0"/>
              </a:rPr>
              <a:t>;</a:t>
            </a:r>
          </a:p>
          <a:p>
            <a:pPr marL="0" indent="0">
              <a:buNone/>
            </a:pPr>
            <a:endParaRPr lang="en-US" sz="2400" b="0" dirty="0" smtClean="0">
              <a:latin typeface="+mn-lt"/>
              <a:ea typeface="MS PGothic" charset="0"/>
              <a:cs typeface="MS PGothic" charset="0"/>
            </a:endParaRPr>
          </a:p>
          <a:p>
            <a:pPr marL="0" indent="0">
              <a:buNone/>
            </a:pPr>
            <a:r>
              <a:rPr lang="en-US" sz="2400" b="0" dirty="0" smtClean="0">
                <a:latin typeface="+mn-lt"/>
                <a:ea typeface="MS PGothic" charset="0"/>
                <a:cs typeface="MS PGothic" charset="0"/>
              </a:rPr>
              <a:t>PVs_u20s  </a:t>
            </a:r>
            <a:r>
              <a:rPr lang="en-US" sz="2400" b="0" dirty="0">
                <a:latin typeface="+mn-lt"/>
                <a:ea typeface="MS PGothic" charset="0"/>
                <a:cs typeface="MS PGothic" charset="0"/>
              </a:rPr>
              <a:t>= </a:t>
            </a:r>
            <a:r>
              <a:rPr lang="en-US" sz="2400" b="0" dirty="0">
                <a:solidFill>
                  <a:srgbClr val="FF0000"/>
                </a:solidFill>
                <a:latin typeface="+mn-lt"/>
                <a:ea typeface="MS PGothic" charset="0"/>
                <a:cs typeface="MS PGothic" charset="0"/>
              </a:rPr>
              <a:t>join</a:t>
            </a:r>
            <a:r>
              <a:rPr lang="en-US" sz="2400" b="0" dirty="0">
                <a:latin typeface="+mn-lt"/>
                <a:ea typeface="MS PGothic" charset="0"/>
                <a:cs typeface="MS PGothic" charset="0"/>
              </a:rPr>
              <a:t> </a:t>
            </a:r>
            <a:r>
              <a:rPr lang="en-US" sz="2400" b="0" dirty="0" smtClean="0">
                <a:ea typeface="MS PGothic" charset="0"/>
                <a:cs typeface="MS PGothic" charset="0"/>
              </a:rPr>
              <a:t>USERS_20s </a:t>
            </a:r>
            <a:r>
              <a:rPr lang="en-US" sz="2400" b="0" dirty="0" smtClean="0">
                <a:solidFill>
                  <a:srgbClr val="FF0000"/>
                </a:solidFill>
                <a:latin typeface="+mn-lt"/>
                <a:ea typeface="MS PGothic" charset="0"/>
                <a:cs typeface="MS PGothic" charset="0"/>
              </a:rPr>
              <a:t>by</a:t>
            </a:r>
            <a:r>
              <a:rPr lang="en-US" sz="2400" b="0" dirty="0" smtClean="0">
                <a:latin typeface="+mn-lt"/>
                <a:ea typeface="MS PGothic" charset="0"/>
                <a:cs typeface="MS PGothic" charset="0"/>
              </a:rPr>
              <a:t> </a:t>
            </a:r>
            <a:r>
              <a:rPr lang="en-US" sz="2400" b="0" dirty="0" err="1" smtClean="0">
                <a:latin typeface="+mn-lt"/>
                <a:ea typeface="MS PGothic" charset="0"/>
                <a:cs typeface="MS PGothic" charset="0"/>
              </a:rPr>
              <a:t>uid</a:t>
            </a:r>
            <a:r>
              <a:rPr lang="en-US" sz="2400" b="0" dirty="0" smtClean="0">
                <a:latin typeface="+mn-lt"/>
                <a:ea typeface="MS PGothic" charset="0"/>
                <a:cs typeface="MS PGothic" charset="0"/>
              </a:rPr>
              <a:t>, PVs </a:t>
            </a:r>
            <a:r>
              <a:rPr lang="en-US" sz="2400" b="0" dirty="0" smtClean="0">
                <a:solidFill>
                  <a:srgbClr val="FF0000"/>
                </a:solidFill>
                <a:latin typeface="+mn-lt"/>
                <a:ea typeface="MS PGothic" charset="0"/>
                <a:cs typeface="MS PGothic" charset="0"/>
              </a:rPr>
              <a:t>by</a:t>
            </a:r>
            <a:r>
              <a:rPr lang="en-US" sz="2400" b="0" dirty="0" smtClean="0">
                <a:latin typeface="+mn-lt"/>
                <a:ea typeface="MS PGothic" charset="0"/>
                <a:cs typeface="MS PGothic" charset="0"/>
              </a:rPr>
              <a:t> </a:t>
            </a:r>
            <a:r>
              <a:rPr lang="en-US" sz="2400" b="0" dirty="0" err="1" smtClean="0">
                <a:latin typeface="+mn-lt"/>
                <a:ea typeface="MS PGothic" charset="0"/>
                <a:cs typeface="MS PGothic" charset="0"/>
              </a:rPr>
              <a:t>uid</a:t>
            </a:r>
            <a:r>
              <a:rPr lang="en-US" sz="2400" b="0" dirty="0" smtClean="0">
                <a:latin typeface="+mn-lt"/>
                <a:ea typeface="MS PGothic" charset="0"/>
                <a:cs typeface="MS PGothic" charset="0"/>
              </a:rPr>
              <a:t>;</a:t>
            </a:r>
            <a:r>
              <a:rPr lang="en-US" sz="2400" b="0" dirty="0">
                <a:latin typeface="+mn-lt"/>
                <a:ea typeface="MS PGothic" charset="0"/>
                <a:cs typeface="MS PGothic" charset="0"/>
              </a:rPr>
              <a:t/>
            </a:r>
            <a:br>
              <a:rPr lang="en-US" sz="2400" b="0" dirty="0">
                <a:latin typeface="+mn-lt"/>
                <a:ea typeface="MS PGothic" charset="0"/>
                <a:cs typeface="MS PGothic" charset="0"/>
              </a:rPr>
            </a:br>
            <a:endParaRPr lang="en-US" sz="4400" b="0" dirty="0">
              <a:latin typeface="+mn-lt"/>
              <a:ea typeface="MS PGothic" charset="0"/>
              <a:cs typeface="MS PGothic" charset="0"/>
            </a:endParaRPr>
          </a:p>
          <a:p>
            <a:endParaRPr lang="en-US" sz="2400" b="0" dirty="0" smtClean="0">
              <a:latin typeface="+mn-lt"/>
              <a:ea typeface="MS PGothic" charset="0"/>
              <a:cs typeface="MS PGothic" charset="0"/>
            </a:endParaRPr>
          </a:p>
          <a:p>
            <a:endParaRPr lang="en-US" sz="2400" b="0" dirty="0">
              <a:latin typeface="+mn-lt"/>
              <a:ea typeface="MS PGothic" charset="0"/>
              <a:cs typeface="MS PGothic" charset="0"/>
            </a:endParaRPr>
          </a:p>
        </p:txBody>
      </p:sp>
    </p:spTree>
    <p:custDataLst>
      <p:tags r:id="rId1"/>
    </p:custDataLst>
    <p:extLst>
      <p:ext uri="{BB962C8B-B14F-4D97-AF65-F5344CB8AC3E}">
        <p14:creationId xmlns:p14="http://schemas.microsoft.com/office/powerpoint/2010/main" val="2623270988"/>
      </p:ext>
    </p:extLst>
  </p:cSld>
  <p:clrMapOvr>
    <a:masterClrMapping/>
  </p:clrMapOvr>
  <mc:AlternateContent xmlns:mc="http://schemas.openxmlformats.org/markup-compatibility/2006" xmlns:p14="http://schemas.microsoft.com/office/powerpoint/2010/main">
    <mc:Choice Requires="p14">
      <p:transition spd="slow" p14:dur="2000" advTm="136619"/>
    </mc:Choice>
    <mc:Fallback xmlns="">
      <p:transition xmlns:p14="http://schemas.microsoft.com/office/powerpoint/2010/main" spd="slow" advTm="1366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based </a:t>
            </a:r>
            <a:r>
              <a:rPr lang="en-US" dirty="0"/>
              <a:t>optimization – </a:t>
            </a:r>
            <a:r>
              <a:rPr lang="en-US" dirty="0" smtClean="0"/>
              <a:t>MR tuning</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30</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a:t>Tune MR </a:t>
            </a:r>
            <a:r>
              <a:rPr lang="en-US" sz="3600" dirty="0" smtClean="0"/>
              <a:t>parameters to reduce IO</a:t>
            </a:r>
            <a:endParaRPr lang="en-US" sz="3600" dirty="0"/>
          </a:p>
          <a:p>
            <a:pPr marL="628650" lvl="1" indent="-171450">
              <a:buFont typeface="Arial"/>
              <a:buChar char="•"/>
            </a:pPr>
            <a:r>
              <a:rPr lang="en-US" sz="3200" dirty="0" smtClean="0"/>
              <a:t>Control spills using map </a:t>
            </a:r>
            <a:r>
              <a:rPr lang="en-US" sz="3200" dirty="0"/>
              <a:t>sort </a:t>
            </a:r>
            <a:r>
              <a:rPr lang="en-US" sz="3200" dirty="0" err="1"/>
              <a:t>params</a:t>
            </a:r>
            <a:r>
              <a:rPr lang="en-US" sz="3200" dirty="0"/>
              <a:t> </a:t>
            </a:r>
          </a:p>
          <a:p>
            <a:pPr marL="628650" lvl="1" indent="-171450">
              <a:buFont typeface="Arial"/>
              <a:buChar char="•"/>
            </a:pPr>
            <a:r>
              <a:rPr lang="en-US" sz="3200" dirty="0"/>
              <a:t>Reduce shuffle/sort-merge </a:t>
            </a:r>
            <a:r>
              <a:rPr lang="en-US" sz="3200" dirty="0" err="1"/>
              <a:t>params</a:t>
            </a:r>
            <a:endParaRPr lang="en-US" sz="3200" dirty="0"/>
          </a:p>
          <a:p>
            <a:endParaRPr lang="en-US" dirty="0"/>
          </a:p>
        </p:txBody>
      </p:sp>
    </p:spTree>
    <p:extLst>
      <p:ext uri="{BB962C8B-B14F-4D97-AF65-F5344CB8AC3E}">
        <p14:creationId xmlns:p14="http://schemas.microsoft.com/office/powerpoint/2010/main" val="217824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 of reduce tasks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31</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333290346"/>
              </p:ext>
            </p:extLst>
          </p:nvPr>
        </p:nvGraphicFramePr>
        <p:xfrm>
          <a:off x="600064" y="3198347"/>
          <a:ext cx="8086736" cy="33077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199" y="1158409"/>
            <a:ext cx="8055337" cy="2274952"/>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8" name="TextBox 7"/>
          <p:cNvSpPr txBox="1"/>
          <p:nvPr/>
        </p:nvSpPr>
        <p:spPr>
          <a:xfrm>
            <a:off x="4005079" y="20656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9" name="TextBox 8"/>
          <p:cNvSpPr txBox="1"/>
          <p:nvPr/>
        </p:nvSpPr>
        <p:spPr>
          <a:xfrm>
            <a:off x="600064" y="1158409"/>
            <a:ext cx="7912472" cy="2400563"/>
          </a:xfrm>
          <a:prstGeom prst="rect">
            <a:avLst/>
          </a:prstGeom>
        </p:spPr>
        <p:txBody>
          <a:bodyPr vert="horz" wrap="none" lIns="91440" tIns="45720" rIns="91440" bIns="45720" rtlCol="0">
            <a:normAutofit/>
          </a:bodyPr>
          <a:lstStyle/>
          <a:p>
            <a:pPr marL="457200" marR="0" indent="-457200" algn="l" defTabSz="457200" rtl="0" eaLnBrk="1" fontAlgn="auto" latinLnBrk="0" hangingPunct="1">
              <a:lnSpc>
                <a:spcPct val="100000"/>
              </a:lnSpc>
              <a:spcBef>
                <a:spcPct val="20000"/>
              </a:spcBef>
              <a:spcAft>
                <a:spcPts val="0"/>
              </a:spcAft>
              <a:buClrTx/>
              <a:buSzTx/>
              <a:buFont typeface="Arial"/>
              <a:buChar char="•"/>
              <a:tabLst/>
            </a:pPr>
            <a:r>
              <a:rPr lang="en-US" sz="3200" dirty="0" smtClean="0">
                <a:solidFill>
                  <a:schemeClr val="bg1"/>
                </a:solidFill>
                <a:latin typeface="+mn-lt"/>
                <a:ea typeface="+mn-ea"/>
                <a:cs typeface="+mn-cs"/>
              </a:rPr>
              <a:t>Number of reduce slots = 6</a:t>
            </a:r>
          </a:p>
          <a:p>
            <a:pPr marL="457200" marR="0" indent="-457200" algn="l" defTabSz="457200" rtl="0" eaLnBrk="1" fontAlgn="auto" latinLnBrk="0" hangingPunct="1">
              <a:lnSpc>
                <a:spcPct val="100000"/>
              </a:lnSpc>
              <a:spcBef>
                <a:spcPct val="20000"/>
              </a:spcBef>
              <a:spcAft>
                <a:spcPts val="0"/>
              </a:spcAft>
              <a:buClrTx/>
              <a:buSzTx/>
              <a:buFont typeface="Arial"/>
              <a:buChar char="•"/>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Factors affecting</a:t>
            </a:r>
            <a:r>
              <a:rPr kumimoji="0" lang="en-US" sz="3200" b="0" i="0" u="none" strike="noStrike" kern="1200" cap="none" spc="0" normalizeH="0" noProof="0" dirty="0" smtClean="0">
                <a:ln>
                  <a:noFill/>
                </a:ln>
                <a:solidFill>
                  <a:schemeClr val="bg1"/>
                </a:solidFill>
                <a:effectLst/>
                <a:uLnTx/>
                <a:uFillTx/>
                <a:latin typeface="+mn-lt"/>
                <a:ea typeface="+mn-ea"/>
                <a:cs typeface="+mn-cs"/>
              </a:rPr>
              <a:t> runtime</a:t>
            </a:r>
          </a:p>
          <a:p>
            <a:pPr marL="914400" lvl="1" indent="-457200" fontAlgn="auto">
              <a:spcBef>
                <a:spcPct val="20000"/>
              </a:spcBef>
              <a:spcAft>
                <a:spcPts val="0"/>
              </a:spcAft>
              <a:buFont typeface="Arial"/>
              <a:buChar char="•"/>
            </a:pPr>
            <a:r>
              <a:rPr lang="en-US" sz="2800" baseline="0" dirty="0" smtClean="0">
                <a:solidFill>
                  <a:schemeClr val="bg1"/>
                </a:solidFill>
                <a:latin typeface="+mn-lt"/>
                <a:ea typeface="+mn-ea"/>
                <a:cs typeface="+mn-cs"/>
              </a:rPr>
              <a:t>Cores</a:t>
            </a:r>
            <a:r>
              <a:rPr lang="en-US" sz="2800" dirty="0" smtClean="0">
                <a:solidFill>
                  <a:schemeClr val="bg1"/>
                </a:solidFill>
                <a:latin typeface="+mn-lt"/>
                <a:ea typeface="+mn-ea"/>
                <a:cs typeface="+mn-cs"/>
              </a:rPr>
              <a:t> simultaneously used/skew</a:t>
            </a:r>
          </a:p>
          <a:p>
            <a:pPr marL="914400" lvl="1" indent="-457200" fontAlgn="auto">
              <a:spcBef>
                <a:spcPct val="20000"/>
              </a:spcBef>
              <a:spcAft>
                <a:spcPts val="0"/>
              </a:spcAft>
              <a:buFont typeface="Arial"/>
              <a:buChar char="•"/>
            </a:pPr>
            <a:r>
              <a:rPr lang="en-US" sz="2800" dirty="0" smtClean="0">
                <a:solidFill>
                  <a:schemeClr val="bg1"/>
                </a:solidFill>
                <a:latin typeface="+mn-lt"/>
                <a:ea typeface="+mn-ea"/>
                <a:cs typeface="+mn-cs"/>
              </a:rPr>
              <a:t>Cost of having additional reduce tasks</a:t>
            </a:r>
            <a:endParaRPr kumimoji="0" lang="en-US" sz="2800" b="0" i="0" u="none" strike="noStrike" kern="1200" cap="none" spc="0" normalizeH="0" noProof="0" dirty="0" smtClean="0">
              <a:ln>
                <a:noFill/>
              </a:ln>
              <a:solidFill>
                <a:schemeClr val="bg1"/>
              </a:solidFill>
              <a:effectLst/>
              <a:uLnTx/>
              <a:uFillTx/>
              <a:latin typeface="+mn-lt"/>
              <a:ea typeface="+mn-ea"/>
              <a:cs typeface="+mn-cs"/>
            </a:endParaRPr>
          </a:p>
          <a:p>
            <a:pPr marL="914400" lvl="1" indent="-457200" fontAlgn="auto">
              <a:spcBef>
                <a:spcPct val="20000"/>
              </a:spcBef>
              <a:spcAft>
                <a:spcPts val="0"/>
              </a:spcAft>
              <a:buFont typeface="Arial"/>
              <a:buChar cha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9339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based optimization – keep data sorted</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32</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171450" indent="-171450">
              <a:buFont typeface="Arial"/>
              <a:buChar char="•"/>
            </a:pPr>
            <a:r>
              <a:rPr lang="en-US" sz="3600" dirty="0" smtClean="0"/>
              <a:t>Frequent joins operations on same keys </a:t>
            </a:r>
          </a:p>
          <a:p>
            <a:pPr marL="1028700" lvl="1" indent="-571500">
              <a:buFont typeface="Arial"/>
              <a:buChar char="•"/>
            </a:pPr>
            <a:r>
              <a:rPr lang="en-US" sz="3200" dirty="0"/>
              <a:t>K</a:t>
            </a:r>
            <a:r>
              <a:rPr lang="en-US" sz="3200" dirty="0" smtClean="0"/>
              <a:t>eep data sorted on keys</a:t>
            </a:r>
          </a:p>
          <a:p>
            <a:pPr marL="1028700" lvl="1" indent="-571500">
              <a:buFont typeface="Arial"/>
              <a:buChar char="•"/>
            </a:pPr>
            <a:r>
              <a:rPr lang="en-US" sz="3200" dirty="0" smtClean="0"/>
              <a:t>Use merge join</a:t>
            </a:r>
          </a:p>
          <a:p>
            <a:pPr marL="571500" indent="-571500">
              <a:buFont typeface="Arial"/>
              <a:buChar char="•"/>
            </a:pPr>
            <a:r>
              <a:rPr lang="en-US" sz="3200" dirty="0" smtClean="0"/>
              <a:t>Optimized group on sorted keys</a:t>
            </a:r>
          </a:p>
          <a:p>
            <a:pPr marL="1028700" lvl="1" indent="-571500">
              <a:buFont typeface="Arial"/>
              <a:buChar char="•"/>
            </a:pPr>
            <a:r>
              <a:rPr lang="en-US" sz="3200" dirty="0" smtClean="0"/>
              <a:t>Works with few load functions – needs additional </a:t>
            </a:r>
            <a:r>
              <a:rPr lang="en-US" sz="3200" dirty="0" err="1" smtClean="0"/>
              <a:t>i</a:t>
            </a:r>
            <a:r>
              <a:rPr lang="en-US" sz="3200" dirty="0" smtClean="0"/>
              <a:t>/f implementation</a:t>
            </a:r>
          </a:p>
          <a:p>
            <a:endParaRPr lang="en-US" sz="3600" dirty="0" smtClean="0"/>
          </a:p>
          <a:p>
            <a:endParaRPr lang="en-US" sz="3600" dirty="0" smtClean="0"/>
          </a:p>
        </p:txBody>
      </p:sp>
    </p:spTree>
    <p:extLst>
      <p:ext uri="{BB962C8B-B14F-4D97-AF65-F5344CB8AC3E}">
        <p14:creationId xmlns:p14="http://schemas.microsoft.com/office/powerpoint/2010/main" val="498712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 for sorted data</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33</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963507529"/>
              </p:ext>
            </p:extLst>
          </p:nvPr>
        </p:nvGraphicFramePr>
        <p:xfrm>
          <a:off x="457200" y="1144588"/>
          <a:ext cx="8229600"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5518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0"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1" categoryIdx="1"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2" categoryIdx="0"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2" categoryIdx="1"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3" categoryIdx="0"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3" categoryIdx="1"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571500" indent="-571500">
              <a:buFont typeface="Arial"/>
              <a:buChar char="•"/>
            </a:pPr>
            <a:r>
              <a:rPr lang="en-US" sz="3600" dirty="0" smtClean="0"/>
              <a:t>Optimize using stats</a:t>
            </a:r>
          </a:p>
          <a:p>
            <a:pPr marL="1028700" lvl="1" indent="-571500">
              <a:buFont typeface="Arial"/>
              <a:buChar char="•"/>
            </a:pPr>
            <a:r>
              <a:rPr lang="en-US" sz="3200" dirty="0" smtClean="0"/>
              <a:t>Using historical stats w </a:t>
            </a:r>
            <a:r>
              <a:rPr lang="en-US" sz="3200" dirty="0" err="1" smtClean="0"/>
              <a:t>hcatalog</a:t>
            </a:r>
            <a:endParaRPr lang="en-US" sz="3200" dirty="0" smtClean="0"/>
          </a:p>
          <a:p>
            <a:pPr marL="1028700" lvl="1" indent="-571500">
              <a:buFont typeface="Arial"/>
              <a:buChar char="•"/>
            </a:pPr>
            <a:r>
              <a:rPr lang="en-US" sz="3200" dirty="0" smtClean="0"/>
              <a:t>Sampling</a:t>
            </a:r>
            <a:endParaRPr lang="en-US" sz="3200" dirty="0"/>
          </a:p>
        </p:txBody>
      </p:sp>
    </p:spTree>
    <p:extLst>
      <p:ext uri="{BB962C8B-B14F-4D97-AF65-F5344CB8AC3E}">
        <p14:creationId xmlns:p14="http://schemas.microsoft.com/office/powerpoint/2010/main" val="210448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35</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a:ln>
            <a:solidFill>
              <a:srgbClr val="69BE28"/>
            </a:solidFill>
          </a:ln>
        </p:spPr>
        <p:txBody>
          <a:bodyPr/>
          <a:lstStyle/>
          <a:p>
            <a:r>
              <a:rPr lang="en-US" sz="9600" dirty="0" smtClean="0"/>
              <a:t>        </a:t>
            </a:r>
          </a:p>
          <a:p>
            <a:r>
              <a:rPr lang="en-US" sz="9600" dirty="0" smtClean="0"/>
              <a:t>          </a:t>
            </a:r>
            <a:r>
              <a:rPr lang="en-US" sz="9600" dirty="0" smtClean="0">
                <a:solidFill>
                  <a:schemeClr val="accent1"/>
                </a:solidFill>
              </a:rPr>
              <a:t>?</a:t>
            </a:r>
            <a:endParaRPr lang="en-US" sz="9600" dirty="0">
              <a:solidFill>
                <a:schemeClr val="accent1"/>
              </a:solidFill>
            </a:endParaRPr>
          </a:p>
        </p:txBody>
      </p:sp>
    </p:spTree>
    <p:extLst>
      <p:ext uri="{BB962C8B-B14F-4D97-AF65-F5344CB8AC3E}">
        <p14:creationId xmlns:p14="http://schemas.microsoft.com/office/powerpoint/2010/main" val="29565150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dirty="0" smtClean="0"/>
              <a:t>Page </a:t>
            </a:r>
            <a:fld id="{10C0D0BB-98A3-7C42-83C1-132C7944CB3A}" type="slidenum">
              <a:rPr lang="en-US" smtClean="0"/>
              <a:pPr>
                <a:defRPr/>
              </a:pPr>
              <a:t>36</a:t>
            </a:fld>
            <a:endParaRPr lang="en-US" dirty="0"/>
          </a:p>
        </p:txBody>
      </p:sp>
      <p:sp>
        <p:nvSpPr>
          <p:cNvPr id="3" name="TextBox 2"/>
          <p:cNvSpPr txBox="1"/>
          <p:nvPr/>
        </p:nvSpPr>
        <p:spPr>
          <a:xfrm>
            <a:off x="3363150" y="214934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265701153"/>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xmlns:p14="http://schemas.microsoft.com/office/powerpoint/2010/main" spd="slow" advTm="1623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pig ?</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4</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Text Placeholder 4"/>
          <p:cNvSpPr>
            <a:spLocks noGrp="1"/>
          </p:cNvSpPr>
          <p:nvPr>
            <p:ph type="body" sz="quarter" idx="11"/>
          </p:nvPr>
        </p:nvSpPr>
        <p:spPr>
          <a:xfrm>
            <a:off x="457200" y="1165225"/>
            <a:ext cx="8229600" cy="5056024"/>
          </a:xfrm>
        </p:spPr>
        <p:txBody>
          <a:bodyPr/>
          <a:lstStyle/>
          <a:p>
            <a:r>
              <a:rPr lang="en-US" sz="2800" dirty="0" smtClean="0"/>
              <a:t>Faster development</a:t>
            </a:r>
          </a:p>
          <a:p>
            <a:pPr lvl="1"/>
            <a:r>
              <a:rPr lang="en-US" sz="2600" dirty="0"/>
              <a:t> </a:t>
            </a:r>
            <a:r>
              <a:rPr lang="en-US" sz="2600" dirty="0" smtClean="0"/>
              <a:t>Fewer lines of code</a:t>
            </a:r>
          </a:p>
          <a:p>
            <a:pPr lvl="1"/>
            <a:r>
              <a:rPr lang="en-US" sz="2600" dirty="0"/>
              <a:t> </a:t>
            </a:r>
            <a:r>
              <a:rPr lang="en-US" sz="2600" dirty="0" smtClean="0"/>
              <a:t>Don’t re-invent the wheel</a:t>
            </a:r>
          </a:p>
          <a:p>
            <a:r>
              <a:rPr lang="en-US" sz="2800" dirty="0" smtClean="0"/>
              <a:t>Flexible</a:t>
            </a:r>
          </a:p>
          <a:p>
            <a:pPr lvl="1"/>
            <a:r>
              <a:rPr lang="en-US" sz="2600" dirty="0"/>
              <a:t> </a:t>
            </a:r>
            <a:r>
              <a:rPr lang="en-US" sz="2600" dirty="0" smtClean="0"/>
              <a:t>Metadata is optional</a:t>
            </a:r>
          </a:p>
          <a:p>
            <a:pPr lvl="1"/>
            <a:r>
              <a:rPr lang="en-US" sz="2600" dirty="0"/>
              <a:t> </a:t>
            </a:r>
            <a:r>
              <a:rPr lang="en-US" sz="2600" dirty="0" smtClean="0"/>
              <a:t>Extensible</a:t>
            </a:r>
          </a:p>
          <a:p>
            <a:pPr lvl="1"/>
            <a:r>
              <a:rPr lang="en-US" sz="2600" dirty="0" smtClean="0"/>
              <a:t> Procedural programming </a:t>
            </a:r>
            <a:endParaRPr lang="en-US" sz="2600" dirty="0"/>
          </a:p>
          <a:p>
            <a:pPr marL="0" indent="0">
              <a:buNone/>
            </a:pPr>
            <a:endParaRPr lang="en-US" sz="2400" dirty="0" smtClean="0"/>
          </a:p>
          <a:p>
            <a:endParaRPr lang="en-US" sz="2400" dirty="0"/>
          </a:p>
        </p:txBody>
      </p:sp>
      <p:pic>
        <p:nvPicPr>
          <p:cNvPr id="7" name="Picture 6" descr="figure_skat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38" y="685800"/>
            <a:ext cx="2849562"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1514040" y="6226968"/>
            <a:ext cx="4648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pPr>
            <a:r>
              <a:rPr lang="en-US" sz="800" dirty="0"/>
              <a:t>Pic courtesy http://</a:t>
            </a:r>
            <a:r>
              <a:rPr lang="en-US" sz="800" dirty="0" err="1"/>
              <a:t>www.flickr.com</a:t>
            </a:r>
            <a:r>
              <a:rPr lang="en-US" sz="800" dirty="0"/>
              <a:t>/photos/</a:t>
            </a:r>
            <a:r>
              <a:rPr lang="en-US" sz="800" dirty="0" err="1"/>
              <a:t>shutterbc</a:t>
            </a:r>
            <a:r>
              <a:rPr lang="en-US" sz="800" dirty="0"/>
              <a:t>/471935204/</a:t>
            </a:r>
          </a:p>
        </p:txBody>
      </p:sp>
    </p:spTree>
    <p:custDataLst>
      <p:tags r:id="rId1"/>
    </p:custDataLst>
    <p:extLst>
      <p:ext uri="{BB962C8B-B14F-4D97-AF65-F5344CB8AC3E}">
        <p14:creationId xmlns:p14="http://schemas.microsoft.com/office/powerpoint/2010/main" val="1554487104"/>
      </p:ext>
    </p:extLst>
  </p:cSld>
  <p:clrMapOvr>
    <a:masterClrMapping/>
  </p:clrMapOvr>
  <mc:AlternateContent xmlns:mc="http://schemas.openxmlformats.org/markup-compatibility/2006" xmlns:p14="http://schemas.microsoft.com/office/powerpoint/2010/main">
    <mc:Choice Requires="p14">
      <p:transition spd="slow" p14:dur="2000" advTm="142763"/>
    </mc:Choice>
    <mc:Fallback xmlns="">
      <p:transition xmlns:p14="http://schemas.microsoft.com/office/powerpoint/2010/main" spd="slow" advTm="1427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 optimizations</a:t>
            </a:r>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5</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571500" indent="-571500">
              <a:buFont typeface="Arial"/>
              <a:buChar char="•"/>
            </a:pPr>
            <a:r>
              <a:rPr lang="en-US" sz="3600" dirty="0"/>
              <a:t>Ideally user should not have to bother</a:t>
            </a:r>
          </a:p>
          <a:p>
            <a:pPr marL="571500" indent="-571500">
              <a:buFont typeface="Arial"/>
              <a:buChar char="•"/>
            </a:pPr>
            <a:r>
              <a:rPr lang="en-US" sz="3600" dirty="0" smtClean="0"/>
              <a:t>Reality</a:t>
            </a:r>
          </a:p>
          <a:p>
            <a:pPr marL="566738" lvl="1" indent="-168275">
              <a:buFont typeface="Lucida Grande"/>
              <a:buChar char="–"/>
            </a:pPr>
            <a:r>
              <a:rPr lang="en-US" sz="2600" dirty="0">
                <a:solidFill>
                  <a:prstClr val="black"/>
                </a:solidFill>
              </a:rPr>
              <a:t> </a:t>
            </a:r>
            <a:r>
              <a:rPr lang="en-US" sz="2600" dirty="0" smtClean="0">
                <a:solidFill>
                  <a:prstClr val="black"/>
                </a:solidFill>
              </a:rPr>
              <a:t>Pig is still young and immature</a:t>
            </a:r>
          </a:p>
          <a:p>
            <a:pPr marL="566738" lvl="1" indent="-168275">
              <a:buFont typeface="Lucida Grande"/>
              <a:buChar char="–"/>
            </a:pPr>
            <a:r>
              <a:rPr lang="en-US" sz="2600" dirty="0" smtClean="0">
                <a:solidFill>
                  <a:prstClr val="black"/>
                </a:solidFill>
              </a:rPr>
              <a:t> Pig does not have the whole picture</a:t>
            </a:r>
          </a:p>
          <a:p>
            <a:pPr marL="1023938" lvl="2" indent="-168275">
              <a:buFont typeface="Lucida Grande"/>
              <a:buChar char="–"/>
            </a:pPr>
            <a:r>
              <a:rPr lang="en-US" sz="2200" dirty="0" smtClean="0">
                <a:solidFill>
                  <a:prstClr val="black"/>
                </a:solidFill>
              </a:rPr>
              <a:t>Cluster configuration</a:t>
            </a:r>
          </a:p>
          <a:p>
            <a:pPr marL="1023938" lvl="2" indent="-168275">
              <a:buFont typeface="Lucida Grande"/>
              <a:buChar char="–"/>
            </a:pPr>
            <a:r>
              <a:rPr lang="en-US" sz="2200" dirty="0" smtClean="0">
                <a:solidFill>
                  <a:prstClr val="black"/>
                </a:solidFill>
              </a:rPr>
              <a:t>Data histogram</a:t>
            </a:r>
          </a:p>
          <a:p>
            <a:pPr marL="566738" lvl="1" indent="-168275">
              <a:buFont typeface="Lucida Grande"/>
              <a:buChar char="–"/>
            </a:pPr>
            <a:r>
              <a:rPr lang="en-US" sz="2600" dirty="0">
                <a:solidFill>
                  <a:prstClr val="black"/>
                </a:solidFill>
              </a:rPr>
              <a:t> </a:t>
            </a:r>
            <a:r>
              <a:rPr lang="en-US" sz="2600" dirty="0" smtClean="0">
                <a:solidFill>
                  <a:prstClr val="black"/>
                </a:solidFill>
              </a:rPr>
              <a:t>Pig philosophy: Pig is docile</a:t>
            </a:r>
            <a:endParaRPr lang="en-US" sz="3600" dirty="0" smtClean="0"/>
          </a:p>
          <a:p>
            <a:pPr marL="571500" indent="-571500">
              <a:buFont typeface="Arial"/>
              <a:buChar char="•"/>
            </a:pPr>
            <a:endParaRPr lang="en-US" sz="3600" dirty="0"/>
          </a:p>
        </p:txBody>
      </p:sp>
    </p:spTree>
    <p:extLst>
      <p:ext uri="{BB962C8B-B14F-4D97-AF65-F5344CB8AC3E}">
        <p14:creationId xmlns:p14="http://schemas.microsoft.com/office/powerpoint/2010/main" val="31460826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Pig optimizations</a:t>
            </a:r>
            <a:endParaRPr lang="en-US" sz="4000"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6</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457200" indent="-457200">
              <a:buFont typeface="Arial"/>
              <a:buChar char="•"/>
            </a:pPr>
            <a:r>
              <a:rPr lang="en-US" sz="3600" dirty="0" smtClean="0"/>
              <a:t>What pig does for you</a:t>
            </a:r>
          </a:p>
          <a:p>
            <a:pPr marL="566738" lvl="1" indent="-168275">
              <a:buFont typeface="Lucida Grande"/>
              <a:buChar char="–"/>
            </a:pPr>
            <a:r>
              <a:rPr lang="en-US" sz="2600" dirty="0" smtClean="0">
                <a:solidFill>
                  <a:prstClr val="black"/>
                </a:solidFill>
              </a:rPr>
              <a:t> </a:t>
            </a:r>
            <a:r>
              <a:rPr lang="en-US" sz="2400" dirty="0"/>
              <a:t>Do safe transformations of query </a:t>
            </a:r>
            <a:r>
              <a:rPr lang="en-US" sz="2400" dirty="0" smtClean="0"/>
              <a:t>to optimize</a:t>
            </a:r>
          </a:p>
          <a:p>
            <a:pPr marL="566738" lvl="1" indent="-168275">
              <a:buFont typeface="Lucida Grande"/>
              <a:buChar char="–"/>
            </a:pPr>
            <a:r>
              <a:rPr lang="en-US" sz="2400" dirty="0" smtClean="0"/>
              <a:t> Optimized </a:t>
            </a:r>
            <a:r>
              <a:rPr lang="en-US" sz="2400" dirty="0"/>
              <a:t>operations (join, sort)</a:t>
            </a:r>
            <a:endParaRPr lang="en-US" sz="2600" dirty="0" smtClean="0">
              <a:solidFill>
                <a:prstClr val="black"/>
              </a:solidFill>
            </a:endParaRPr>
          </a:p>
          <a:p>
            <a:pPr marL="457200" indent="-457200">
              <a:buFont typeface="Arial"/>
              <a:buChar char="•"/>
            </a:pPr>
            <a:r>
              <a:rPr lang="en-US" sz="3600" dirty="0" smtClean="0"/>
              <a:t>What you do</a:t>
            </a:r>
          </a:p>
          <a:p>
            <a:pPr marL="566738" lvl="1" indent="-168275">
              <a:buFont typeface="Lucida Grande"/>
              <a:buChar char="–"/>
            </a:pPr>
            <a:r>
              <a:rPr lang="en-US" sz="2400" dirty="0" smtClean="0"/>
              <a:t> Organize </a:t>
            </a:r>
            <a:r>
              <a:rPr lang="en-US" sz="2400" dirty="0"/>
              <a:t>input in optimal way</a:t>
            </a:r>
          </a:p>
          <a:p>
            <a:pPr marL="566738" lvl="1" indent="-168275">
              <a:buFont typeface="Lucida Grande"/>
              <a:buChar char="–"/>
            </a:pPr>
            <a:r>
              <a:rPr lang="en-US" sz="2400" dirty="0" smtClean="0"/>
              <a:t> Optimize </a:t>
            </a:r>
            <a:r>
              <a:rPr lang="en-US" sz="2400" dirty="0"/>
              <a:t>pig-</a:t>
            </a:r>
            <a:r>
              <a:rPr lang="en-US" sz="2400" dirty="0" err="1"/>
              <a:t>latin</a:t>
            </a:r>
            <a:r>
              <a:rPr lang="en-US" sz="2400" dirty="0"/>
              <a:t> query</a:t>
            </a:r>
          </a:p>
          <a:p>
            <a:pPr marL="566738" lvl="1" indent="-168275">
              <a:buFont typeface="Lucida Grande"/>
              <a:buChar char="–"/>
            </a:pPr>
            <a:r>
              <a:rPr lang="en-US" sz="2400" dirty="0" smtClean="0"/>
              <a:t> Tell </a:t>
            </a:r>
            <a:r>
              <a:rPr lang="en-US" sz="2400" dirty="0"/>
              <a:t>pig what </a:t>
            </a:r>
            <a:r>
              <a:rPr lang="en-US" sz="2400" dirty="0" smtClean="0"/>
              <a:t>join/group </a:t>
            </a:r>
            <a:r>
              <a:rPr lang="en-US" sz="2400" dirty="0"/>
              <a:t>algorithm to use</a:t>
            </a:r>
          </a:p>
        </p:txBody>
      </p:sp>
    </p:spTree>
    <p:extLst>
      <p:ext uri="{BB962C8B-B14F-4D97-AF65-F5344CB8AC3E}">
        <p14:creationId xmlns:p14="http://schemas.microsoft.com/office/powerpoint/2010/main" val="6806581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 based optimizer</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7</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5" name="Content Placeholder 4"/>
          <p:cNvSpPr>
            <a:spLocks noGrp="1"/>
          </p:cNvSpPr>
          <p:nvPr>
            <p:ph sz="quarter" idx="14"/>
          </p:nvPr>
        </p:nvSpPr>
        <p:spPr/>
        <p:txBody>
          <a:bodyPr/>
          <a:lstStyle/>
          <a:p>
            <a:pPr marL="571500" indent="-571500">
              <a:buFont typeface="Arial"/>
              <a:buChar char="•"/>
            </a:pPr>
            <a:r>
              <a:rPr lang="en-US" sz="3600" dirty="0" smtClean="0"/>
              <a:t>Column pruner</a:t>
            </a:r>
          </a:p>
          <a:p>
            <a:pPr marL="571500" indent="-571500">
              <a:buFont typeface="Arial"/>
              <a:buChar char="•"/>
            </a:pPr>
            <a:r>
              <a:rPr lang="en-US" sz="3600" dirty="0" smtClean="0"/>
              <a:t>Push up filter</a:t>
            </a:r>
            <a:endParaRPr lang="en-US" dirty="0"/>
          </a:p>
          <a:p>
            <a:pPr marL="571500" indent="-571500">
              <a:buFont typeface="Arial"/>
              <a:buChar char="•"/>
            </a:pPr>
            <a:r>
              <a:rPr lang="en-US" sz="3600" dirty="0" smtClean="0"/>
              <a:t>Push down flatten</a:t>
            </a:r>
          </a:p>
          <a:p>
            <a:pPr marL="571500" indent="-571500">
              <a:buFont typeface="Arial"/>
              <a:buChar char="•"/>
            </a:pPr>
            <a:r>
              <a:rPr lang="en-US" sz="3600" dirty="0" smtClean="0"/>
              <a:t>Push up limit</a:t>
            </a:r>
          </a:p>
          <a:p>
            <a:pPr marL="571500" indent="-571500">
              <a:buFont typeface="Arial"/>
              <a:buChar char="•"/>
            </a:pPr>
            <a:r>
              <a:rPr lang="en-US" sz="3600" dirty="0" smtClean="0"/>
              <a:t>Partition pruning</a:t>
            </a:r>
          </a:p>
          <a:p>
            <a:pPr marL="571500" indent="-571500">
              <a:buFont typeface="Arial"/>
              <a:buChar char="•"/>
            </a:pPr>
            <a:r>
              <a:rPr lang="en-US" sz="3600" dirty="0" smtClean="0"/>
              <a:t>Global optimizer</a:t>
            </a:r>
          </a:p>
        </p:txBody>
      </p:sp>
      <p:sp>
        <p:nvSpPr>
          <p:cNvPr id="6" name="TextBox 5"/>
          <p:cNvSpPr txBox="1"/>
          <p:nvPr/>
        </p:nvSpPr>
        <p:spPr>
          <a:xfrm>
            <a:off x="5568037" y="57222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2647986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Pruner</a:t>
            </a:r>
            <a:endParaRPr lang="en-US" dirty="0"/>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8</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370846" cy="5219700"/>
          </a:xfrm>
        </p:spPr>
        <p:txBody>
          <a:bodyPr/>
          <a:lstStyle/>
          <a:p>
            <a:pPr marL="571500" indent="-571500">
              <a:buFont typeface="Arial"/>
              <a:buChar char="•"/>
            </a:pPr>
            <a:r>
              <a:rPr lang="en-US" sz="3200" dirty="0" smtClean="0"/>
              <a:t>Pig will do column pruning automatically</a:t>
            </a:r>
          </a:p>
          <a:p>
            <a:pPr marL="571500" indent="-571500">
              <a:buFont typeface="Arial"/>
              <a:buChar char="•"/>
            </a:pPr>
            <a:endParaRPr lang="en-US" sz="3200" dirty="0" smtClean="0"/>
          </a:p>
          <a:p>
            <a:endParaRPr lang="en-US" sz="3200" dirty="0"/>
          </a:p>
          <a:p>
            <a:pPr marL="571500" indent="-571500">
              <a:buFont typeface="Arial"/>
              <a:buChar char="•"/>
            </a:pPr>
            <a:r>
              <a:rPr lang="en-US" sz="3200" dirty="0" smtClean="0"/>
              <a:t>Cases Pig </a:t>
            </a:r>
            <a:r>
              <a:rPr lang="en-US" sz="3200" dirty="0"/>
              <a:t>will </a:t>
            </a:r>
            <a:r>
              <a:rPr lang="en-US" sz="3200" dirty="0" smtClean="0"/>
              <a:t>not do </a:t>
            </a:r>
            <a:r>
              <a:rPr lang="en-US" sz="3200" dirty="0"/>
              <a:t>column pruning automatically</a:t>
            </a:r>
          </a:p>
          <a:p>
            <a:pPr marL="566738" lvl="1" indent="-168275">
              <a:buFont typeface="Lucida Grande"/>
              <a:buChar char="–"/>
            </a:pPr>
            <a:r>
              <a:rPr lang="en-US" sz="2600" dirty="0" smtClean="0">
                <a:solidFill>
                  <a:prstClr val="black"/>
                </a:solidFill>
              </a:rPr>
              <a:t> No schema specified in load statement</a:t>
            </a:r>
            <a:endParaRPr lang="en-US" sz="2600" dirty="0">
              <a:solidFill>
                <a:prstClr val="black"/>
              </a:solidFill>
            </a:endParaRPr>
          </a:p>
        </p:txBody>
      </p:sp>
      <p:sp>
        <p:nvSpPr>
          <p:cNvPr id="7" name="TextBox 6"/>
          <p:cNvSpPr txBox="1"/>
          <p:nvPr/>
        </p:nvSpPr>
        <p:spPr>
          <a:xfrm>
            <a:off x="1301750" y="2801725"/>
            <a:ext cx="5123175" cy="1506705"/>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0" i="0" u="none" strike="noStrike" kern="1200" cap="none" spc="0" normalizeH="0" baseline="0" noProof="0" dirty="0" smtClean="0">
              <a:ln>
                <a:noFill/>
              </a:ln>
              <a:solidFill>
                <a:srgbClr val="C3C3C3"/>
              </a:solidFill>
              <a:effectLst/>
              <a:uLnTx/>
              <a:uFillTx/>
              <a:latin typeface="+mn-lt"/>
              <a:ea typeface="+mn-ea"/>
              <a:cs typeface="+mn-cs"/>
            </a:endParaRPr>
          </a:p>
        </p:txBody>
      </p:sp>
      <p:sp>
        <p:nvSpPr>
          <p:cNvPr id="8" name="TextBox 7"/>
          <p:cNvSpPr txBox="1"/>
          <p:nvPr/>
        </p:nvSpPr>
        <p:spPr>
          <a:xfrm>
            <a:off x="1525805" y="1771312"/>
            <a:ext cx="3454762" cy="1242099"/>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 </a:t>
            </a:r>
            <a:r>
              <a:rPr lang="en-US" sz="1600" b="1" dirty="0" smtClean="0">
                <a:solidFill>
                  <a:srgbClr val="FF0000"/>
                </a:solidFill>
              </a:rPr>
              <a:t>as</a:t>
            </a:r>
            <a:r>
              <a:rPr lang="en-US" sz="1600" dirty="0" smtClean="0">
                <a:solidFill>
                  <a:srgbClr val="FF0000"/>
                </a:solidFill>
              </a:rPr>
              <a:t> </a:t>
            </a:r>
            <a:r>
              <a:rPr lang="en-US" sz="1600" dirty="0" smtClean="0">
                <a:solidFill>
                  <a:schemeClr val="bg1"/>
                </a:solidFill>
              </a:rPr>
              <a:t>(a0, a1, a2);</a:t>
            </a:r>
          </a:p>
          <a:p>
            <a:pPr fontAlgn="auto">
              <a:spcBef>
                <a:spcPct val="20000"/>
              </a:spcBef>
              <a:spcAft>
                <a:spcPts val="0"/>
              </a:spcAft>
            </a:pPr>
            <a:r>
              <a:rPr lang="en-US" sz="1600" dirty="0" smtClean="0">
                <a:solidFill>
                  <a:schemeClr val="bg1"/>
                </a:solidFill>
              </a:rPr>
              <a:t>B = </a:t>
            </a:r>
            <a:r>
              <a:rPr lang="en-US" sz="1600" b="1" dirty="0" err="1" smtClean="0">
                <a:solidFill>
                  <a:srgbClr val="FF0000"/>
                </a:solidFill>
              </a:rPr>
              <a:t>foreach</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generate</a:t>
            </a:r>
            <a:r>
              <a:rPr lang="en-US" sz="1600" dirty="0" smtClean="0">
                <a:solidFill>
                  <a:srgbClr val="FF0000"/>
                </a:solidFill>
              </a:rPr>
              <a:t> </a:t>
            </a:r>
            <a:r>
              <a:rPr lang="en-US" sz="1600" dirty="0" smtClean="0">
                <a:solidFill>
                  <a:schemeClr val="bg1"/>
                </a:solidFill>
              </a:rPr>
              <a:t>a0+a1;</a:t>
            </a:r>
          </a:p>
          <a:p>
            <a:pPr fontAlgn="auto">
              <a:spcBef>
                <a:spcPct val="20000"/>
              </a:spcBef>
              <a:spcAft>
                <a:spcPts val="0"/>
              </a:spcAft>
            </a:pPr>
            <a:r>
              <a:rPr lang="en-US" sz="1600" dirty="0" smtClean="0">
                <a:solidFill>
                  <a:schemeClr val="bg1"/>
                </a:solidFill>
              </a:rPr>
              <a:t>C = </a:t>
            </a:r>
            <a:r>
              <a:rPr lang="en-US" sz="1600" b="1" dirty="0" smtClean="0">
                <a:solidFill>
                  <a:srgbClr val="FF0000"/>
                </a:solidFill>
              </a:rPr>
              <a:t>order</a:t>
            </a:r>
            <a:r>
              <a:rPr lang="en-US" sz="1600" dirty="0" smtClean="0">
                <a:solidFill>
                  <a:srgbClr val="FF0000"/>
                </a:solidFill>
              </a:rPr>
              <a:t> </a:t>
            </a:r>
            <a:r>
              <a:rPr lang="en-US" sz="1600" dirty="0" smtClean="0">
                <a:solidFill>
                  <a:schemeClr val="bg1"/>
                </a:solidFill>
              </a:rPr>
              <a:t>B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a:t>
            </a:r>
            <a:endParaRPr lang="en-US" sz="1600" dirty="0">
              <a:solidFill>
                <a:schemeClr val="bg1"/>
              </a:solidFill>
            </a:endParaRPr>
          </a:p>
        </p:txBody>
      </p:sp>
      <p:sp>
        <p:nvSpPr>
          <p:cNvPr id="9" name="Rectangle 8"/>
          <p:cNvSpPr/>
          <p:nvPr/>
        </p:nvSpPr>
        <p:spPr>
          <a:xfrm>
            <a:off x="6238156" y="1892721"/>
            <a:ext cx="1855260" cy="6848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Pig will prune a2 automatically</a:t>
            </a:r>
            <a:endParaRPr lang="en-US" dirty="0"/>
          </a:p>
        </p:txBody>
      </p:sp>
      <p:cxnSp>
        <p:nvCxnSpPr>
          <p:cNvPr id="12" name="Straight Arrow Connector 11"/>
          <p:cNvCxnSpPr/>
          <p:nvPr/>
        </p:nvCxnSpPr>
        <p:spPr>
          <a:xfrm flipH="1">
            <a:off x="4457603" y="2067050"/>
            <a:ext cx="17805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0229" y="4924670"/>
            <a:ext cx="3454762" cy="1242099"/>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a:t>
            </a:r>
          </a:p>
          <a:p>
            <a:pPr fontAlgn="auto">
              <a:spcBef>
                <a:spcPct val="20000"/>
              </a:spcBef>
              <a:spcAft>
                <a:spcPts val="0"/>
              </a:spcAft>
            </a:pPr>
            <a:r>
              <a:rPr lang="en-US" sz="1600" dirty="0" smtClean="0">
                <a:solidFill>
                  <a:schemeClr val="bg1"/>
                </a:solidFill>
              </a:rPr>
              <a:t>B = </a:t>
            </a:r>
            <a:r>
              <a:rPr lang="en-US" sz="1600" b="1" dirty="0" smtClean="0">
                <a:solidFill>
                  <a:srgbClr val="FF0000"/>
                </a:solidFill>
              </a:rPr>
              <a:t>order</a:t>
            </a:r>
            <a:r>
              <a:rPr lang="en-US" sz="1600" dirty="0" smtClean="0">
                <a:solidFill>
                  <a:srgbClr val="FF0000"/>
                </a:solidFill>
              </a:rPr>
              <a:t> </a:t>
            </a:r>
            <a:r>
              <a:rPr lang="en-US" sz="1600" dirty="0" smtClean="0">
                <a:solidFill>
                  <a:schemeClr val="bg1"/>
                </a:solidFill>
              </a:rPr>
              <a:t>A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dirty="0" smtClean="0">
                <a:solidFill>
                  <a:schemeClr val="bg1"/>
                </a:solidFill>
              </a:rPr>
              <a:t>C </a:t>
            </a:r>
            <a:r>
              <a:rPr lang="en-US" sz="1600" dirty="0">
                <a:solidFill>
                  <a:schemeClr val="bg1"/>
                </a:solidFill>
              </a:rPr>
              <a:t>= </a:t>
            </a:r>
            <a:r>
              <a:rPr lang="en-US" sz="1600" b="1" dirty="0" err="1">
                <a:solidFill>
                  <a:srgbClr val="FF0000"/>
                </a:solidFill>
              </a:rPr>
              <a:t>foreach</a:t>
            </a:r>
            <a:r>
              <a:rPr lang="en-US" sz="1600" dirty="0">
                <a:solidFill>
                  <a:srgbClr val="FF0000"/>
                </a:solidFill>
              </a:rPr>
              <a:t> </a:t>
            </a:r>
            <a:r>
              <a:rPr lang="en-US" sz="1600" dirty="0" smtClean="0">
                <a:solidFill>
                  <a:schemeClr val="bg1"/>
                </a:solidFill>
              </a:rPr>
              <a:t>B </a:t>
            </a:r>
            <a:r>
              <a:rPr lang="en-US" sz="1600" b="1" dirty="0">
                <a:solidFill>
                  <a:srgbClr val="FF0000"/>
                </a:solidFill>
              </a:rPr>
              <a:t>generate</a:t>
            </a:r>
            <a:r>
              <a:rPr lang="en-US" sz="1600" dirty="0">
                <a:solidFill>
                  <a:srgbClr val="FF0000"/>
                </a:solidFill>
              </a:rPr>
              <a:t> </a:t>
            </a:r>
            <a:r>
              <a:rPr lang="en-US" sz="1600" dirty="0">
                <a:solidFill>
                  <a:schemeClr val="bg1"/>
                </a:solidFill>
              </a:rPr>
              <a:t>$0+$1</a:t>
            </a:r>
            <a:r>
              <a:rPr lang="en-US" sz="1600" dirty="0" smtClean="0">
                <a:solidFill>
                  <a:schemeClr val="bg1"/>
                </a:solidFill>
              </a:rPr>
              <a:t>;</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a:t>
            </a:r>
            <a:endParaRPr lang="en-US" sz="1600" dirty="0">
              <a:solidFill>
                <a:schemeClr val="bg1"/>
              </a:solidFill>
            </a:endParaRPr>
          </a:p>
        </p:txBody>
      </p:sp>
      <p:sp>
        <p:nvSpPr>
          <p:cNvPr id="14" name="TextBox 13"/>
          <p:cNvSpPr txBox="1"/>
          <p:nvPr/>
        </p:nvSpPr>
        <p:spPr>
          <a:xfrm>
            <a:off x="4678208" y="4709776"/>
            <a:ext cx="3916217" cy="1690642"/>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a:t>
            </a:r>
          </a:p>
          <a:p>
            <a:pPr fontAlgn="auto">
              <a:spcBef>
                <a:spcPct val="20000"/>
              </a:spcBef>
              <a:spcAft>
                <a:spcPts val="0"/>
              </a:spcAft>
            </a:pPr>
            <a:r>
              <a:rPr lang="en-US" i="1" u="sng" dirty="0" smtClean="0">
                <a:solidFill>
                  <a:schemeClr val="bg1"/>
                </a:solidFill>
              </a:rPr>
              <a:t>A1 = </a:t>
            </a:r>
            <a:r>
              <a:rPr lang="en-US" b="1" i="1" u="sng" dirty="0" err="1" smtClean="0">
                <a:solidFill>
                  <a:srgbClr val="FF0000"/>
                </a:solidFill>
              </a:rPr>
              <a:t>foreach</a:t>
            </a:r>
            <a:r>
              <a:rPr lang="en-US" i="1" u="sng" dirty="0" smtClean="0">
                <a:solidFill>
                  <a:srgbClr val="FF0000"/>
                </a:solidFill>
              </a:rPr>
              <a:t> </a:t>
            </a:r>
            <a:r>
              <a:rPr lang="en-US" i="1" u="sng" dirty="0" smtClean="0">
                <a:solidFill>
                  <a:schemeClr val="bg1"/>
                </a:solidFill>
              </a:rPr>
              <a:t>A </a:t>
            </a:r>
            <a:r>
              <a:rPr lang="en-US" b="1" i="1" u="sng" dirty="0" smtClean="0">
                <a:solidFill>
                  <a:srgbClr val="FF0000"/>
                </a:solidFill>
              </a:rPr>
              <a:t>generate</a:t>
            </a:r>
            <a:r>
              <a:rPr lang="en-US" i="1" u="sng" dirty="0" smtClean="0">
                <a:solidFill>
                  <a:srgbClr val="FF0000"/>
                </a:solidFill>
              </a:rPr>
              <a:t> </a:t>
            </a:r>
            <a:r>
              <a:rPr lang="en-US" i="1" u="sng" dirty="0" smtClean="0">
                <a:solidFill>
                  <a:schemeClr val="bg1"/>
                </a:solidFill>
              </a:rPr>
              <a:t>$0, $1;</a:t>
            </a:r>
          </a:p>
          <a:p>
            <a:pPr fontAlgn="auto">
              <a:spcBef>
                <a:spcPct val="20000"/>
              </a:spcBef>
              <a:spcAft>
                <a:spcPts val="0"/>
              </a:spcAft>
            </a:pPr>
            <a:r>
              <a:rPr lang="en-US" sz="1600" dirty="0" smtClean="0">
                <a:solidFill>
                  <a:schemeClr val="bg1"/>
                </a:solidFill>
              </a:rPr>
              <a:t>B = </a:t>
            </a:r>
            <a:r>
              <a:rPr lang="en-US" sz="1600" b="1" dirty="0" smtClean="0">
                <a:solidFill>
                  <a:srgbClr val="FF0000"/>
                </a:solidFill>
              </a:rPr>
              <a:t>order</a:t>
            </a:r>
            <a:r>
              <a:rPr lang="en-US" sz="1600" dirty="0" smtClean="0">
                <a:solidFill>
                  <a:srgbClr val="FF0000"/>
                </a:solidFill>
              </a:rPr>
              <a:t> </a:t>
            </a:r>
            <a:r>
              <a:rPr lang="en-US" sz="1600" dirty="0" smtClean="0">
                <a:solidFill>
                  <a:schemeClr val="bg1"/>
                </a:solidFill>
              </a:rPr>
              <a:t>A1 </a:t>
            </a:r>
            <a:r>
              <a:rPr lang="en-US" sz="1600" b="1" dirty="0" smtClean="0">
                <a:solidFill>
                  <a:srgbClr val="FF0000"/>
                </a:solidFill>
              </a:rPr>
              <a:t>by</a:t>
            </a:r>
            <a:r>
              <a:rPr lang="en-US" sz="1600" dirty="0" smtClean="0">
                <a:solidFill>
                  <a:srgbClr val="FF0000"/>
                </a:solidFill>
              </a:rPr>
              <a:t> </a:t>
            </a:r>
            <a:r>
              <a:rPr lang="en-US" sz="1600" dirty="0" smtClean="0">
                <a:solidFill>
                  <a:schemeClr val="bg1"/>
                </a:solidFill>
              </a:rPr>
              <a:t>$0;</a:t>
            </a:r>
          </a:p>
          <a:p>
            <a:pPr fontAlgn="auto">
              <a:spcBef>
                <a:spcPct val="20000"/>
              </a:spcBef>
              <a:spcAft>
                <a:spcPts val="0"/>
              </a:spcAft>
            </a:pPr>
            <a:r>
              <a:rPr lang="en-US" sz="1600" dirty="0" smtClean="0">
                <a:solidFill>
                  <a:schemeClr val="bg1"/>
                </a:solidFill>
              </a:rPr>
              <a:t>C </a:t>
            </a:r>
            <a:r>
              <a:rPr lang="en-US" sz="1600" dirty="0">
                <a:solidFill>
                  <a:schemeClr val="bg1"/>
                </a:solidFill>
              </a:rPr>
              <a:t>= </a:t>
            </a:r>
            <a:r>
              <a:rPr lang="en-US" sz="1600" b="1" dirty="0" err="1">
                <a:solidFill>
                  <a:srgbClr val="FF0000"/>
                </a:solidFill>
              </a:rPr>
              <a:t>foreach</a:t>
            </a:r>
            <a:r>
              <a:rPr lang="en-US" sz="1600" dirty="0">
                <a:solidFill>
                  <a:srgbClr val="FF0000"/>
                </a:solidFill>
              </a:rPr>
              <a:t> </a:t>
            </a:r>
            <a:r>
              <a:rPr lang="en-US" sz="1600" dirty="0" smtClean="0">
                <a:solidFill>
                  <a:schemeClr val="bg1"/>
                </a:solidFill>
              </a:rPr>
              <a:t>B </a:t>
            </a:r>
            <a:r>
              <a:rPr lang="en-US" sz="1600" b="1" dirty="0" smtClean="0">
                <a:solidFill>
                  <a:srgbClr val="FF0000"/>
                </a:solidFill>
              </a:rPr>
              <a:t>generate</a:t>
            </a:r>
            <a:r>
              <a:rPr lang="en-US" sz="1600" dirty="0" smtClean="0">
                <a:solidFill>
                  <a:srgbClr val="FF0000"/>
                </a:solidFill>
              </a:rPr>
              <a:t> </a:t>
            </a:r>
            <a:r>
              <a:rPr lang="en-US" sz="1600" dirty="0">
                <a:solidFill>
                  <a:schemeClr val="bg1"/>
                </a:solidFill>
              </a:rPr>
              <a:t>$0+$1</a:t>
            </a:r>
            <a:r>
              <a:rPr lang="en-US" sz="1600" dirty="0" smtClean="0">
                <a:solidFill>
                  <a:schemeClr val="bg1"/>
                </a:solidFill>
              </a:rPr>
              <a:t>;</a:t>
            </a:r>
          </a:p>
          <a:p>
            <a:pPr fontAlgn="auto">
              <a:spcBef>
                <a:spcPct val="20000"/>
              </a:spcBef>
              <a:spcAft>
                <a:spcPts val="0"/>
              </a:spcAft>
            </a:pPr>
            <a:r>
              <a:rPr lang="en-US" sz="1600" b="1" dirty="0" smtClean="0">
                <a:solidFill>
                  <a:srgbClr val="FF0000"/>
                </a:solidFill>
              </a:rPr>
              <a:t>Store</a:t>
            </a:r>
            <a:r>
              <a:rPr lang="en-US" sz="1600" dirty="0" smtClean="0">
                <a:solidFill>
                  <a:srgbClr val="FF0000"/>
                </a:solidFill>
              </a:rPr>
              <a:t> </a:t>
            </a:r>
            <a:r>
              <a:rPr lang="en-US" sz="1600" dirty="0" smtClean="0">
                <a:solidFill>
                  <a:schemeClr val="bg1"/>
                </a:solidFill>
              </a:rPr>
              <a:t>C </a:t>
            </a:r>
            <a:r>
              <a:rPr lang="en-US" sz="1600" b="1" dirty="0" smtClean="0">
                <a:solidFill>
                  <a:srgbClr val="FF0000"/>
                </a:solidFill>
              </a:rPr>
              <a:t>into</a:t>
            </a:r>
            <a:r>
              <a:rPr lang="en-US" sz="1600" dirty="0" smtClean="0">
                <a:solidFill>
                  <a:srgbClr val="FF0000"/>
                </a:solidFill>
              </a:rPr>
              <a:t> </a:t>
            </a:r>
            <a:r>
              <a:rPr lang="en-US" sz="1600" dirty="0" smtClean="0">
                <a:solidFill>
                  <a:schemeClr val="bg1"/>
                </a:solidFill>
              </a:rPr>
              <a:t>‘output’;</a:t>
            </a:r>
            <a:endParaRPr lang="en-US" sz="1600" dirty="0">
              <a:solidFill>
                <a:schemeClr val="bg1"/>
              </a:solidFill>
            </a:endParaRPr>
          </a:p>
        </p:txBody>
      </p:sp>
      <p:cxnSp>
        <p:nvCxnSpPr>
          <p:cNvPr id="16" name="Straight Arrow Connector 15"/>
          <p:cNvCxnSpPr>
            <a:stCxn id="13" idx="3"/>
            <a:endCxn id="14" idx="1"/>
          </p:cNvCxnSpPr>
          <p:nvPr/>
        </p:nvCxnSpPr>
        <p:spPr>
          <a:xfrm>
            <a:off x="3974991" y="5545720"/>
            <a:ext cx="703217" cy="9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87550" y="4333334"/>
            <a:ext cx="1469265" cy="37965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rgbClr val="1E1E1E"/>
                </a:solidFill>
                <a:effectLst/>
                <a:uLnTx/>
                <a:uFillTx/>
                <a:latin typeface="+mn-lt"/>
                <a:ea typeface="+mn-ea"/>
                <a:cs typeface="+mn-cs"/>
              </a:rPr>
              <a:t>DIY</a:t>
            </a:r>
          </a:p>
        </p:txBody>
      </p:sp>
    </p:spTree>
    <p:extLst>
      <p:ext uri="{BB962C8B-B14F-4D97-AF65-F5344CB8AC3E}">
        <p14:creationId xmlns:p14="http://schemas.microsoft.com/office/powerpoint/2010/main" val="3087783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Pruner</a:t>
            </a:r>
          </a:p>
        </p:txBody>
      </p:sp>
      <p:sp>
        <p:nvSpPr>
          <p:cNvPr id="3" name="Slide Number Placeholder 2"/>
          <p:cNvSpPr>
            <a:spLocks noGrp="1"/>
          </p:cNvSpPr>
          <p:nvPr>
            <p:ph type="sldNum" sz="quarter" idx="12"/>
          </p:nvPr>
        </p:nvSpPr>
        <p:spPr/>
        <p:txBody>
          <a:bodyPr/>
          <a:lstStyle/>
          <a:p>
            <a:pPr>
              <a:defRPr/>
            </a:pPr>
            <a:r>
              <a:rPr lang="en-US" smtClean="0"/>
              <a:t>Page </a:t>
            </a:r>
            <a:fld id="{BE3614C6-9B97-DA43-9EC2-F206459474B6}" type="slidenum">
              <a:rPr lang="en-US" smtClean="0"/>
              <a:pPr>
                <a:defRPr/>
              </a:pPr>
              <a:t>9</a:t>
            </a:fld>
            <a:endParaRPr lang="en-US" dirty="0"/>
          </a:p>
        </p:txBody>
      </p:sp>
      <p:sp>
        <p:nvSpPr>
          <p:cNvPr id="4" name="Footer Placeholder 3"/>
          <p:cNvSpPr>
            <a:spLocks noGrp="1"/>
          </p:cNvSpPr>
          <p:nvPr>
            <p:ph type="ftr" sz="quarter" idx="13"/>
          </p:nvPr>
        </p:nvSpPr>
        <p:spPr/>
        <p:txBody>
          <a:bodyPr/>
          <a:lstStyle/>
          <a:p>
            <a:pPr>
              <a:defRPr/>
            </a:pPr>
            <a:r>
              <a:rPr lang="en-US" smtClean="0"/>
              <a:t>Architecting the Future of Big Data</a:t>
            </a:r>
            <a:endParaRPr lang="en-US" dirty="0"/>
          </a:p>
        </p:txBody>
      </p:sp>
      <p:sp>
        <p:nvSpPr>
          <p:cNvPr id="6" name="Content Placeholder 4"/>
          <p:cNvSpPr>
            <a:spLocks noGrp="1"/>
          </p:cNvSpPr>
          <p:nvPr>
            <p:ph sz="quarter" idx="14"/>
          </p:nvPr>
        </p:nvSpPr>
        <p:spPr>
          <a:xfrm>
            <a:off x="457200" y="1144588"/>
            <a:ext cx="8370846" cy="5219700"/>
          </a:xfrm>
        </p:spPr>
        <p:txBody>
          <a:bodyPr/>
          <a:lstStyle/>
          <a:p>
            <a:pPr marL="571500" indent="-571500">
              <a:buFont typeface="Arial"/>
              <a:buChar char="•"/>
            </a:pPr>
            <a:r>
              <a:rPr lang="en-US" sz="3200" dirty="0" smtClean="0"/>
              <a:t>Another case Pig does not do column pruning</a:t>
            </a:r>
          </a:p>
          <a:p>
            <a:pPr marL="566738" lvl="1" indent="-168275">
              <a:buFont typeface="Lucida Grande"/>
              <a:buChar char="–"/>
            </a:pPr>
            <a:r>
              <a:rPr lang="en-US" sz="2600" dirty="0">
                <a:solidFill>
                  <a:prstClr val="black"/>
                </a:solidFill>
              </a:rPr>
              <a:t> </a:t>
            </a:r>
            <a:r>
              <a:rPr lang="en-US" sz="2600" dirty="0" smtClean="0">
                <a:solidFill>
                  <a:prstClr val="black"/>
                </a:solidFill>
              </a:rPr>
              <a:t>Pig does not keep track of unused column after grouping</a:t>
            </a:r>
            <a:endParaRPr lang="en-US" sz="2600" dirty="0">
              <a:solidFill>
                <a:prstClr val="black"/>
              </a:solidFill>
            </a:endParaRPr>
          </a:p>
        </p:txBody>
      </p:sp>
      <p:sp>
        <p:nvSpPr>
          <p:cNvPr id="7" name="TextBox 6"/>
          <p:cNvSpPr txBox="1"/>
          <p:nvPr/>
        </p:nvSpPr>
        <p:spPr>
          <a:xfrm>
            <a:off x="504798" y="3685818"/>
            <a:ext cx="3454762" cy="1332375"/>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 </a:t>
            </a:r>
            <a:r>
              <a:rPr lang="en-US" sz="1600" b="1" dirty="0" smtClean="0">
                <a:solidFill>
                  <a:srgbClr val="FF0000"/>
                </a:solidFill>
              </a:rPr>
              <a:t>as</a:t>
            </a:r>
            <a:r>
              <a:rPr lang="en-US" sz="1600" dirty="0" smtClean="0">
                <a:solidFill>
                  <a:srgbClr val="FF0000"/>
                </a:solidFill>
              </a:rPr>
              <a:t> </a:t>
            </a:r>
            <a:r>
              <a:rPr lang="en-US" sz="1600" dirty="0" smtClean="0">
                <a:solidFill>
                  <a:schemeClr val="bg1"/>
                </a:solidFill>
              </a:rPr>
              <a:t>(a0, a1, a2);</a:t>
            </a:r>
          </a:p>
          <a:p>
            <a:pPr fontAlgn="auto">
              <a:spcBef>
                <a:spcPct val="20000"/>
              </a:spcBef>
              <a:spcAft>
                <a:spcPts val="0"/>
              </a:spcAft>
            </a:pPr>
            <a:r>
              <a:rPr lang="en-US" sz="1600" dirty="0" smtClean="0">
                <a:solidFill>
                  <a:schemeClr val="bg1"/>
                </a:solidFill>
              </a:rPr>
              <a:t>B = </a:t>
            </a:r>
            <a:r>
              <a:rPr lang="en-US" sz="1600" b="1" dirty="0" smtClean="0">
                <a:solidFill>
                  <a:srgbClr val="FF0000"/>
                </a:solidFill>
              </a:rPr>
              <a:t>group </a:t>
            </a:r>
            <a:r>
              <a:rPr lang="en-US" sz="1600" dirty="0" smtClean="0">
                <a:solidFill>
                  <a:srgbClr val="1E1E1E"/>
                </a:solidFill>
              </a:rPr>
              <a:t>A</a:t>
            </a:r>
            <a:r>
              <a:rPr lang="en-US" sz="1600" b="1" dirty="0" smtClean="0">
                <a:solidFill>
                  <a:srgbClr val="FF0000"/>
                </a:solidFill>
              </a:rPr>
              <a:t> by </a:t>
            </a:r>
            <a:r>
              <a:rPr lang="en-US" sz="1600" dirty="0" smtClean="0">
                <a:solidFill>
                  <a:schemeClr val="bg1"/>
                </a:solidFill>
              </a:rPr>
              <a:t>a0;</a:t>
            </a:r>
          </a:p>
          <a:p>
            <a:pPr fontAlgn="auto">
              <a:spcBef>
                <a:spcPct val="20000"/>
              </a:spcBef>
              <a:spcAft>
                <a:spcPts val="0"/>
              </a:spcAft>
            </a:pPr>
            <a:r>
              <a:rPr lang="en-US" sz="1600" dirty="0" smtClean="0">
                <a:solidFill>
                  <a:schemeClr val="bg1"/>
                </a:solidFill>
              </a:rPr>
              <a:t>C = </a:t>
            </a:r>
            <a:r>
              <a:rPr lang="en-US" sz="1600" dirty="0" err="1" smtClean="0">
                <a:solidFill>
                  <a:schemeClr val="bg1"/>
                </a:solidFill>
              </a:rPr>
              <a:t>foreach</a:t>
            </a:r>
            <a:r>
              <a:rPr lang="en-US" sz="1600" dirty="0" smtClean="0">
                <a:solidFill>
                  <a:schemeClr val="bg1"/>
                </a:solidFill>
              </a:rPr>
              <a:t> B generate SUM(A.a1);</a:t>
            </a:r>
          </a:p>
          <a:p>
            <a:pPr fontAlgn="auto">
              <a:spcBef>
                <a:spcPct val="20000"/>
              </a:spcBef>
              <a:spcAft>
                <a:spcPts val="0"/>
              </a:spcAft>
            </a:pPr>
            <a:r>
              <a:rPr lang="en-US" sz="1600" dirty="0">
                <a:solidFill>
                  <a:schemeClr val="bg1"/>
                </a:solidFill>
              </a:rPr>
              <a:t>S</a:t>
            </a:r>
            <a:r>
              <a:rPr lang="en-US" sz="1600" dirty="0" smtClean="0">
                <a:solidFill>
                  <a:schemeClr val="bg1"/>
                </a:solidFill>
              </a:rPr>
              <a:t>tore C into ‘output’;</a:t>
            </a:r>
            <a:endParaRPr lang="en-US" sz="1600" dirty="0">
              <a:solidFill>
                <a:schemeClr val="bg1"/>
              </a:solidFill>
            </a:endParaRPr>
          </a:p>
        </p:txBody>
      </p:sp>
      <p:sp>
        <p:nvSpPr>
          <p:cNvPr id="8" name="TextBox 7"/>
          <p:cNvSpPr txBox="1"/>
          <p:nvPr/>
        </p:nvSpPr>
        <p:spPr>
          <a:xfrm>
            <a:off x="5818567" y="3078714"/>
            <a:ext cx="1469265" cy="37965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0" i="0" u="none" strike="noStrike" kern="1200" cap="none" spc="0" normalizeH="0" baseline="0" noProof="0" dirty="0" smtClean="0">
                <a:ln>
                  <a:noFill/>
                </a:ln>
                <a:solidFill>
                  <a:srgbClr val="1E1E1E"/>
                </a:solidFill>
                <a:effectLst/>
                <a:uLnTx/>
                <a:uFillTx/>
                <a:latin typeface="+mn-lt"/>
                <a:ea typeface="+mn-ea"/>
                <a:cs typeface="+mn-cs"/>
              </a:rPr>
              <a:t>DIY</a:t>
            </a:r>
          </a:p>
        </p:txBody>
      </p:sp>
      <p:sp>
        <p:nvSpPr>
          <p:cNvPr id="9" name="TextBox 8"/>
          <p:cNvSpPr txBox="1"/>
          <p:nvPr/>
        </p:nvSpPr>
        <p:spPr>
          <a:xfrm>
            <a:off x="4825819" y="3499039"/>
            <a:ext cx="3454762" cy="1705944"/>
          </a:xfrm>
          <a:prstGeom prst="rect">
            <a:avLst/>
          </a:prstGeom>
          <a:ln>
            <a:solidFill>
              <a:schemeClr val="tx1"/>
            </a:solidFill>
          </a:ln>
        </p:spPr>
        <p:txBody>
          <a:bodyPr vert="horz" wrap="square" lIns="91440" tIns="45720" rIns="91440" bIns="45720" rtlCol="0">
            <a:normAutofit/>
          </a:bodyPr>
          <a:lstStyle/>
          <a:p>
            <a:pPr fontAlgn="auto">
              <a:spcBef>
                <a:spcPct val="20000"/>
              </a:spcBef>
              <a:spcAft>
                <a:spcPts val="0"/>
              </a:spcAft>
            </a:pPr>
            <a:r>
              <a:rPr lang="en-US" sz="1600" dirty="0" smtClean="0">
                <a:solidFill>
                  <a:schemeClr val="bg1"/>
                </a:solidFill>
              </a:rPr>
              <a:t>A = </a:t>
            </a:r>
            <a:r>
              <a:rPr lang="en-US" sz="1600" b="1" dirty="0" smtClean="0">
                <a:solidFill>
                  <a:srgbClr val="FF0000"/>
                </a:solidFill>
              </a:rPr>
              <a:t>load</a:t>
            </a:r>
            <a:r>
              <a:rPr lang="en-US" sz="1600" dirty="0" smtClean="0">
                <a:solidFill>
                  <a:schemeClr val="bg1"/>
                </a:solidFill>
              </a:rPr>
              <a:t> ‘input’ </a:t>
            </a:r>
            <a:r>
              <a:rPr lang="en-US" sz="1600" b="1" dirty="0" smtClean="0">
                <a:solidFill>
                  <a:srgbClr val="FF0000"/>
                </a:solidFill>
              </a:rPr>
              <a:t>as</a:t>
            </a:r>
            <a:r>
              <a:rPr lang="en-US" sz="1600" dirty="0" smtClean="0">
                <a:solidFill>
                  <a:srgbClr val="FF0000"/>
                </a:solidFill>
              </a:rPr>
              <a:t> </a:t>
            </a:r>
            <a:r>
              <a:rPr lang="en-US" sz="1600" dirty="0" smtClean="0">
                <a:solidFill>
                  <a:schemeClr val="bg1"/>
                </a:solidFill>
              </a:rPr>
              <a:t>(a0, a1, a2);</a:t>
            </a:r>
          </a:p>
          <a:p>
            <a:pPr fontAlgn="auto">
              <a:spcBef>
                <a:spcPct val="20000"/>
              </a:spcBef>
              <a:spcAft>
                <a:spcPts val="0"/>
              </a:spcAft>
            </a:pPr>
            <a:r>
              <a:rPr lang="en-US" sz="1600" i="1" u="sng" dirty="0">
                <a:solidFill>
                  <a:schemeClr val="bg1"/>
                </a:solidFill>
              </a:rPr>
              <a:t>A1 = </a:t>
            </a:r>
            <a:r>
              <a:rPr lang="en-US" sz="1600" b="1" i="1" u="sng" dirty="0" err="1">
                <a:solidFill>
                  <a:srgbClr val="FF0000"/>
                </a:solidFill>
              </a:rPr>
              <a:t>foreach</a:t>
            </a:r>
            <a:r>
              <a:rPr lang="en-US" sz="1600" i="1" u="sng" dirty="0">
                <a:solidFill>
                  <a:srgbClr val="FF0000"/>
                </a:solidFill>
              </a:rPr>
              <a:t> </a:t>
            </a:r>
            <a:r>
              <a:rPr lang="en-US" sz="1600" i="1" u="sng" dirty="0">
                <a:solidFill>
                  <a:schemeClr val="bg1"/>
                </a:solidFill>
              </a:rPr>
              <a:t>A </a:t>
            </a:r>
            <a:r>
              <a:rPr lang="en-US" sz="1600" b="1" i="1" u="sng" dirty="0">
                <a:solidFill>
                  <a:srgbClr val="FF0000"/>
                </a:solidFill>
              </a:rPr>
              <a:t>generate</a:t>
            </a:r>
            <a:r>
              <a:rPr lang="en-US" sz="1600" i="1" u="sng" dirty="0">
                <a:solidFill>
                  <a:srgbClr val="FF0000"/>
                </a:solidFill>
              </a:rPr>
              <a:t> </a:t>
            </a:r>
            <a:r>
              <a:rPr lang="en-US" sz="1600" i="1" u="sng" dirty="0">
                <a:solidFill>
                  <a:schemeClr val="bg1"/>
                </a:solidFill>
              </a:rPr>
              <a:t>$0, $1</a:t>
            </a:r>
            <a:r>
              <a:rPr lang="en-US" sz="1600" i="1" u="sng" dirty="0" smtClean="0">
                <a:solidFill>
                  <a:schemeClr val="bg1"/>
                </a:solidFill>
              </a:rPr>
              <a:t>;</a:t>
            </a:r>
            <a:endParaRPr lang="en-US" sz="1600" dirty="0" smtClean="0">
              <a:solidFill>
                <a:schemeClr val="bg1"/>
              </a:solidFill>
            </a:endParaRPr>
          </a:p>
          <a:p>
            <a:pPr fontAlgn="auto">
              <a:spcBef>
                <a:spcPct val="20000"/>
              </a:spcBef>
              <a:spcAft>
                <a:spcPts val="0"/>
              </a:spcAft>
            </a:pPr>
            <a:r>
              <a:rPr lang="en-US" sz="1600" dirty="0" smtClean="0">
                <a:solidFill>
                  <a:schemeClr val="bg1"/>
                </a:solidFill>
              </a:rPr>
              <a:t>B = </a:t>
            </a:r>
            <a:r>
              <a:rPr lang="en-US" sz="1600" b="1" dirty="0" smtClean="0">
                <a:solidFill>
                  <a:srgbClr val="FF0000"/>
                </a:solidFill>
              </a:rPr>
              <a:t>group </a:t>
            </a:r>
            <a:r>
              <a:rPr lang="en-US" sz="1600" dirty="0" smtClean="0">
                <a:solidFill>
                  <a:srgbClr val="1E1E1E"/>
                </a:solidFill>
              </a:rPr>
              <a:t>A1</a:t>
            </a:r>
            <a:r>
              <a:rPr lang="en-US" sz="1600" b="1" dirty="0" smtClean="0">
                <a:solidFill>
                  <a:srgbClr val="FF0000"/>
                </a:solidFill>
              </a:rPr>
              <a:t> by </a:t>
            </a:r>
            <a:r>
              <a:rPr lang="en-US" sz="1600" dirty="0" smtClean="0">
                <a:solidFill>
                  <a:schemeClr val="bg1"/>
                </a:solidFill>
              </a:rPr>
              <a:t>a0;</a:t>
            </a:r>
          </a:p>
          <a:p>
            <a:pPr fontAlgn="auto">
              <a:spcBef>
                <a:spcPct val="20000"/>
              </a:spcBef>
              <a:spcAft>
                <a:spcPts val="0"/>
              </a:spcAft>
            </a:pPr>
            <a:r>
              <a:rPr lang="en-US" sz="1600" dirty="0" smtClean="0">
                <a:solidFill>
                  <a:schemeClr val="bg1"/>
                </a:solidFill>
              </a:rPr>
              <a:t>C = </a:t>
            </a:r>
            <a:r>
              <a:rPr lang="en-US" sz="1600" dirty="0" err="1" smtClean="0">
                <a:solidFill>
                  <a:schemeClr val="bg1"/>
                </a:solidFill>
              </a:rPr>
              <a:t>foreach</a:t>
            </a:r>
            <a:r>
              <a:rPr lang="en-US" sz="1600" dirty="0" smtClean="0">
                <a:solidFill>
                  <a:schemeClr val="bg1"/>
                </a:solidFill>
              </a:rPr>
              <a:t> B generate SUM(A.a1);</a:t>
            </a:r>
          </a:p>
          <a:p>
            <a:pPr fontAlgn="auto">
              <a:spcBef>
                <a:spcPct val="20000"/>
              </a:spcBef>
              <a:spcAft>
                <a:spcPts val="0"/>
              </a:spcAft>
            </a:pPr>
            <a:r>
              <a:rPr lang="en-US" sz="1600" dirty="0">
                <a:solidFill>
                  <a:schemeClr val="bg1"/>
                </a:solidFill>
              </a:rPr>
              <a:t>S</a:t>
            </a:r>
            <a:r>
              <a:rPr lang="en-US" sz="1600" dirty="0" smtClean="0">
                <a:solidFill>
                  <a:schemeClr val="bg1"/>
                </a:solidFill>
              </a:rPr>
              <a:t>tore C into ‘output’;</a:t>
            </a:r>
            <a:endParaRPr lang="en-US" sz="1600" dirty="0">
              <a:solidFill>
                <a:schemeClr val="bg1"/>
              </a:solidFill>
            </a:endParaRPr>
          </a:p>
        </p:txBody>
      </p:sp>
      <p:cxnSp>
        <p:nvCxnSpPr>
          <p:cNvPr id="10" name="Straight Arrow Connector 9"/>
          <p:cNvCxnSpPr>
            <a:stCxn id="7" idx="3"/>
            <a:endCxn id="9" idx="1"/>
          </p:cNvCxnSpPr>
          <p:nvPr/>
        </p:nvCxnSpPr>
        <p:spPr>
          <a:xfrm>
            <a:off x="3959560" y="4352006"/>
            <a:ext cx="866259" cy="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452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7"/>
</p:tagLst>
</file>

<file path=ppt/tags/tag2.xml><?xml version="1.0" encoding="utf-8"?>
<p:tagLst xmlns:a="http://schemas.openxmlformats.org/drawingml/2006/main" xmlns:r="http://schemas.openxmlformats.org/officeDocument/2006/relationships" xmlns:p="http://schemas.openxmlformats.org/presentationml/2006/main">
  <p:tag name="TIMING" val="|20|26.2|36.7|8.5|15.5"/>
</p:tagLst>
</file>

<file path=ppt/tags/tag3.xml><?xml version="1.0" encoding="utf-8"?>
<p:tagLst xmlns:a="http://schemas.openxmlformats.org/drawingml/2006/main" xmlns:r="http://schemas.openxmlformats.org/officeDocument/2006/relationships" xmlns:p="http://schemas.openxmlformats.org/presentationml/2006/main">
  <p:tag name="TIMING" val="|23.2|11.9|57.4|9.2|24.2"/>
</p:tagLst>
</file>

<file path=ppt/theme/theme1.xml><?xml version="1.0" encoding="utf-8"?>
<a:theme xmlns:a="http://schemas.openxmlformats.org/drawingml/2006/main" name="Hortonworks_PPT_5temp">
  <a:themeElements>
    <a:clrScheme name="Hortonworks">
      <a:dk1>
        <a:sysClr val="windowText" lastClr="000000"/>
      </a:dk1>
      <a:lt1>
        <a:srgbClr val="1E1E1E"/>
      </a:lt1>
      <a:dk2>
        <a:srgbClr val="FFFFFF"/>
      </a:dk2>
      <a:lt2>
        <a:srgbClr val="FFFFFF"/>
      </a:lt2>
      <a:accent1>
        <a:srgbClr val="69BE28"/>
      </a:accent1>
      <a:accent2>
        <a:srgbClr val="1E1E1E"/>
      </a:accent2>
      <a:accent3>
        <a:srgbClr val="44697D"/>
      </a:accent3>
      <a:accent4>
        <a:srgbClr val="818A8F"/>
      </a:accent4>
      <a:accent5>
        <a:srgbClr val="E17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C3C3C3"/>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Hortonworks_PPT_5temp</Template>
  <TotalTime>26136</TotalTime>
  <Words>2745</Words>
  <Application>Microsoft Macintosh PowerPoint</Application>
  <PresentationFormat>On-screen Show (4:3)</PresentationFormat>
  <Paragraphs>437</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Hortonworks_PPT_5temp</vt:lpstr>
      <vt:lpstr>Making Pig Fly Optimizing Data Processing on Hadoop</vt:lpstr>
      <vt:lpstr>What is Apache Pig?</vt:lpstr>
      <vt:lpstr>Pig-latin example</vt:lpstr>
      <vt:lpstr>Why pig ?</vt:lpstr>
      <vt:lpstr>Pig optimizations</vt:lpstr>
      <vt:lpstr>Pig optimizations</vt:lpstr>
      <vt:lpstr>Rule based optimizer</vt:lpstr>
      <vt:lpstr>Column Pruner</vt:lpstr>
      <vt:lpstr>Column Pruner</vt:lpstr>
      <vt:lpstr>Push up filter</vt:lpstr>
      <vt:lpstr>Other push up/down</vt:lpstr>
      <vt:lpstr>Partition pruning</vt:lpstr>
      <vt:lpstr>Intermediate file compression</vt:lpstr>
      <vt:lpstr>Enable temp file compression</vt:lpstr>
      <vt:lpstr>Multiquery</vt:lpstr>
      <vt:lpstr>Control multiquery</vt:lpstr>
      <vt:lpstr>Implement the right UDF</vt:lpstr>
      <vt:lpstr>Implement the right UDF</vt:lpstr>
      <vt:lpstr>Memory optimization</vt:lpstr>
      <vt:lpstr>Optimization starts before pig</vt:lpstr>
      <vt:lpstr>Input format -Test Query</vt:lpstr>
      <vt:lpstr>Input formats</vt:lpstr>
      <vt:lpstr>Columnar format</vt:lpstr>
      <vt:lpstr>Tests with RCFile</vt:lpstr>
      <vt:lpstr>RCFile test results</vt:lpstr>
      <vt:lpstr>Cost based optimizations</vt:lpstr>
      <vt:lpstr>Cost based optimization - Aggregation</vt:lpstr>
      <vt:lpstr>Cost based optimization – Hash Agg.</vt:lpstr>
      <vt:lpstr>Cost based optimization -  Join</vt:lpstr>
      <vt:lpstr>Cost based optimization – MR tuning</vt:lpstr>
      <vt:lpstr>Parallelism of reduce tasks</vt:lpstr>
      <vt:lpstr>Cost based optimization – keep data sorted</vt:lpstr>
      <vt:lpstr>Optimizations for sorted data</vt:lpstr>
      <vt:lpstr>Future Directions</vt:lpstr>
      <vt:lpstr>Questions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Hortonworks</dc:title>
  <dc:creator>edelin</dc:creator>
  <cp:lastModifiedBy>Thejas Nair</cp:lastModifiedBy>
  <cp:revision>571</cp:revision>
  <cp:lastPrinted>2011-11-07T16:43:46Z</cp:lastPrinted>
  <dcterms:created xsi:type="dcterms:W3CDTF">2011-12-12T20:01:28Z</dcterms:created>
  <dcterms:modified xsi:type="dcterms:W3CDTF">2012-10-25T19:45:08Z</dcterms:modified>
</cp:coreProperties>
</file>